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07" r:id="rId17"/>
    <p:sldId id="271" r:id="rId18"/>
    <p:sldId id="308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281" r:id="rId36"/>
    <p:sldId id="282" r:id="rId37"/>
    <p:sldId id="283" r:id="rId38"/>
    <p:sldId id="284" r:id="rId39"/>
    <p:sldId id="285" r:id="rId40"/>
    <p:sldId id="316" r:id="rId41"/>
    <p:sldId id="317" r:id="rId42"/>
    <p:sldId id="318" r:id="rId43"/>
    <p:sldId id="319" r:id="rId44"/>
    <p:sldId id="286" r:id="rId45"/>
    <p:sldId id="287" r:id="rId46"/>
    <p:sldId id="288" r:id="rId47"/>
    <p:sldId id="289" r:id="rId48"/>
    <p:sldId id="290" r:id="rId49"/>
    <p:sldId id="291" r:id="rId50"/>
    <p:sldId id="320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21" r:id="rId60"/>
    <p:sldId id="322" r:id="rId61"/>
    <p:sldId id="323" r:id="rId62"/>
    <p:sldId id="324" r:id="rId63"/>
    <p:sldId id="325" r:id="rId64"/>
    <p:sldId id="326" r:id="rId65"/>
    <p:sldId id="327" r:id="rId66"/>
    <p:sldId id="300" r:id="rId67"/>
    <p:sldId id="301" r:id="rId68"/>
    <p:sldId id="302" r:id="rId69"/>
    <p:sldId id="303" r:id="rId70"/>
    <p:sldId id="304" r:id="rId71"/>
    <p:sldId id="305" r:id="rId72"/>
    <p:sldId id="306" r:id="rId7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281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56.xml"/><Relationship Id="rId4" Type="http://schemas.openxmlformats.org/officeDocument/2006/relationships/slide" Target="../slides/slide2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../slides/slide56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文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原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189c606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78ce08201&amp;cid=78ce08201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242adb653&amp;cid=242adb653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f90f2b9de&amp;cid=f90f2b9de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89c606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专题十一 戏剧、现代诗歌阅读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78ce082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242adb6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文体突破练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f90f2b9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原创题补充练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文体#df=d9a10e6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文体1 戏剧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文体#df=dad8ae7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文体2 现代诗歌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原创#df=78ce082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原创#df=242adb6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文体突破练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原创#df=f90f2b9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原创题补充练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8ce08201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242adb653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刷文体</a:t>
            </a:r>
            <a:endParaRPr lang="en-US" sz="1800" dirty="0"/>
          </a:p>
        </p:txBody>
      </p:sp>
      <p:sp>
        <p:nvSpPr>
          <p:cNvPr id="9" name="MasterShapeName?linknodeid=f90f2b9de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刷原创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slide" Target="slide56.xml"/><Relationship Id="rId4" Type="http://schemas.openxmlformats.org/officeDocument/2006/relationships/slide" Target="slide2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QM_7_BD.1_5#d2796d39d?colgroup=48&amp;vcp=1&amp;pid=efb8e9fb6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194894"/>
              </p:ext>
            </p:extLst>
          </p:nvPr>
        </p:nvGraphicFramePr>
        <p:xfrm>
          <a:off x="502920" y="1807657"/>
          <a:ext cx="11164824" cy="3710686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068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他这是想起小时候跟咱们一起玩儿的事来啦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天宽地大任自由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咱们可不能陪他这么玩儿下去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范大哥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别净玩啦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我们得做活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你也要上学念书学作文章啦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你待怎讲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上学念书作文章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啊呀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范进跑）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范大哥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别跑啦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你不是会作文章了吗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你都赶了考啦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范进停步转身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动作转为小生）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QM_7_BD.1_6#d2796d39d?colgroup=48&amp;vcp=1&amp;pid=efb8e9fb6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93566"/>
              </p:ext>
            </p:extLst>
          </p:nvPr>
        </p:nvGraphicFramePr>
        <p:xfrm>
          <a:off x="502920" y="1622999"/>
          <a:ext cx="11164824" cy="4080002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8000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听说是一声去赶考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你赶了考啦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换了一身新衫袍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祖先堂上把香烧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母亲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孩儿去也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老娘亲送我脸含笑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篮中又放枣儿糕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有劳二位大哥摇船送我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有劳二位来举棹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他这是想起第一回进城赶考啦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还记得是咱们俩拿船送他去的哪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送我去试紫霜毫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7_BD.1_7#d2796d39d?colgroup=48&amp;vcp=1&amp;pid=efb8e9fb6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566233"/>
              </p:ext>
            </p:extLst>
          </p:nvPr>
        </p:nvGraphicFramePr>
        <p:xfrm>
          <a:off x="502920" y="1629349"/>
          <a:ext cx="11164824" cy="4067302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6730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就这一回还好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往后就一回不如一回啦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往后一年比一年寒碜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一年比一年窝囊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把好好一个活人折磨得不成人样啦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这功名二字简直是带倒刺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的钩儿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咬上了就甩不掉啊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嗳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你们笑骂我了啊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动作转为老生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满腔悲愤）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你笑我须发如飞蓬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笑我腰驼背似弓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你笑我鞋露趾来袜露踵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笑我衣破似悬鹑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你笑我老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你笑我穷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笑我是一个疙里疙瘩的老童生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M_7_BD.1_8#d2796d39d?colgroup=48&amp;vcp=1&amp;pid=efb8e9fb6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061126"/>
              </p:ext>
            </p:extLst>
          </p:nvPr>
        </p:nvGraphicFramePr>
        <p:xfrm>
          <a:off x="502920" y="2176973"/>
          <a:ext cx="11164824" cy="2972054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205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我和你无仇又无恨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你苦苦地笑我为何情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他这是想起屡年不中所受的委屈来啦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这也是场里书生们刻薄他的话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范大哥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别难过啦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你如今这不是都高中了吗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你待怎讲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你中了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噫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我中了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呵哈哈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M_7_BD.1_9#d2796d39d?colgroup=48&amp;vcp=1&amp;pid=efb8e9fb6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3327367"/>
                  </p:ext>
                </p:extLst>
              </p:nvPr>
            </p:nvGraphicFramePr>
            <p:xfrm>
              <a:off x="502920" y="1198057"/>
              <a:ext cx="11164824" cy="4929886"/>
            </p:xfrm>
            <a:graphic>
              <a:graphicData uri="http://schemas.openxmlformats.org/drawingml/2006/table">
                <a:tbl>
                  <a:tblPr/>
                  <a:tblGrid>
                    <a:gridCol w="11164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492988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【甲】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（唱）</a:t>
                          </a:r>
                          <a:r>
                            <a:rPr lang="en-US" altLang="zh-CN" sz="1800" b="0" i="0" u="sng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中了中了真中了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你比我低来我比你高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中了中了真中了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我身穿一领大红袍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______________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上了金鳌玉蝀桥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u="sng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关清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嗨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你要干吗去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？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范进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（唱）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我不是有官无职的候补道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我不是七品京官闲部曹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我是圣上钦点的大主考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奉旨衡文走一遭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顾白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自己刚考完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又要去考人哩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范进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那当然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M_7_BD.1_9#d2796d39d?colgroup=48&amp;vcp=1&amp;pid=efb8e9fb6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3327367"/>
                  </p:ext>
                </p:extLst>
              </p:nvPr>
            </p:nvGraphicFramePr>
            <p:xfrm>
              <a:off x="502920" y="1198057"/>
              <a:ext cx="11164824" cy="4929886"/>
            </p:xfrm>
            <a:graphic>
              <a:graphicData uri="http://schemas.openxmlformats.org/drawingml/2006/table">
                <a:tbl>
                  <a:tblPr/>
                  <a:tblGrid>
                    <a:gridCol w="11164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492988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" t="-123" r="-109" b="-3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QM_7_BD.1_10#d2796d39d?colgroup=48&amp;vcp=1&amp;pid=efb8e9fb6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0622042"/>
                  </p:ext>
                </p:extLst>
              </p:nvPr>
            </p:nvGraphicFramePr>
            <p:xfrm>
              <a:off x="502920" y="896112"/>
              <a:ext cx="11164824" cy="5538724"/>
            </p:xfrm>
            <a:graphic>
              <a:graphicData uri="http://schemas.openxmlformats.org/drawingml/2006/table">
                <a:tbl>
                  <a:tblPr/>
                  <a:tblGrid>
                    <a:gridCol w="11164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5538724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【乙】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（唱）</a:t>
                          </a:r>
                          <a:r>
                            <a:rPr lang="en-US" altLang="zh-CN" sz="1800" b="0" i="0" u="sng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我这个主考最公道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订下章程有一条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年未满五十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一概都不要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关清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顾白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这倒新鲜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范进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你笑我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你骂我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我如今才不怕你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范进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（唱）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天上有座九曲桥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昆仑山上白云高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东海日出红杲杲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飘飘天地一羽毛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众位高邻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休得拦阻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我去也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啊哈哈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anose="02010600030101010101" pitchFamily="2" charset="-122"/>
                              <a:ea typeface="KaiTi" pitchFamily="34" charset="-122"/>
                              <a:cs typeface="Times New Roman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（下）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关清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越闹越不像话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赶紧拉住他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顾白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追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！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（下）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选自《汪曾祺全集·戏剧卷》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有删改）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QM_7_BD.1_10#d2796d39d?colgroup=48&amp;vcp=1&amp;pid=efb8e9fb6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0622042"/>
                  </p:ext>
                </p:extLst>
              </p:nvPr>
            </p:nvGraphicFramePr>
            <p:xfrm>
              <a:off x="502920" y="896112"/>
              <a:ext cx="11164824" cy="5538724"/>
            </p:xfrm>
            <a:graphic>
              <a:graphicData uri="http://schemas.openxmlformats.org/drawingml/2006/table">
                <a:tbl>
                  <a:tblPr/>
                  <a:tblGrid>
                    <a:gridCol w="11164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55387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" t="-110" r="-109" b="-2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1#d2796d39d?vcp=1&amp;pid=efb8e9fb6&amp;color=0,0,0&amp;mp=1&amp;vtp=1&amp;bbb=1">
            <a:extLst>
              <a:ext uri="{FF2B5EF4-FFF2-40B4-BE49-F238E27FC236}">
                <a16:creationId xmlns:a16="http://schemas.microsoft.com/office/drawing/2014/main" id="{E514B521-C36D-A392-20A5-618A4F8621F7}"/>
              </a:ext>
            </a:extLst>
          </p:cNvPr>
          <p:cNvSpPr/>
          <p:nvPr/>
        </p:nvSpPr>
        <p:spPr>
          <a:xfrm>
            <a:off x="502920" y="3480755"/>
            <a:ext cx="1143000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【注】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①金鳌玉蝀桥：今称北海大桥，是皇城内重要的交通要道。②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杲杲（ɡ</a:t>
            </a:r>
            <a:r>
              <a:rPr lang="en-US" altLang="zh-CN" sz="18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）：（太阳）很明亮的样子。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4114567803"/>
      </p:ext>
    </p:extLst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QM_7_BD.1_12#d2796d39d?colgroup=48&amp;vcp=1&amp;pid=efb8e9fb6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317683"/>
              </p:ext>
            </p:extLst>
          </p:nvPr>
        </p:nvGraphicFramePr>
        <p:xfrm>
          <a:off x="502920" y="1387160"/>
          <a:ext cx="11164824" cy="451675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0215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导学单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◇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梳理改编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24400"/>
                        </a:lnSpc>
                      </a:pPr>
                      <a:r>
                        <a:rPr lang="en-US" altLang="zh-CN" sz="135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_____________________________________________________________________________________________________________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◇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探究改编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从配角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主角入手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探究剧本创作者汪曾祺的改编意图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QM_7_BD.1_13#d2796d39d.table_image?tii=1&amp;vcp=1&amp;pid=efb8e9fb6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2092" y="2130872"/>
            <a:ext cx="6126480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2_1#95a341d8a?sp=1&amp;vcp=1&amp;pid=d2796d39d&amp;color=0,0,0&amp;vtp=1&amp;bbb=1">
            <a:extLst>
              <a:ext uri="{FF2B5EF4-FFF2-40B4-BE49-F238E27FC236}">
                <a16:creationId xmlns:a16="http://schemas.microsoft.com/office/drawing/2014/main" id="{7DF19529-FA6D-6C3F-9D49-7FF432CC4291}"/>
              </a:ext>
            </a:extLst>
          </p:cNvPr>
          <p:cNvSpPr/>
          <p:nvPr/>
        </p:nvSpPr>
        <p:spPr>
          <a:xfrm>
            <a:off x="502920" y="3069275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1.将导学单中“增经历”部分补充完整。（4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endParaRPr lang="en-US" altLang="zh-CN" sz="1800" dirty="0"/>
          </a:p>
        </p:txBody>
      </p:sp>
      <p:sp>
        <p:nvSpPr>
          <p:cNvPr id="5" name="QB_8_AN.3_1#95a341d8a.blank?vcp=1&amp;pid=d2796d39d&amp;color=0,0,0&amp;vpa=1&amp;vtp=1&amp;bbb=1">
            <a:extLst>
              <a:ext uri="{FF2B5EF4-FFF2-40B4-BE49-F238E27FC236}">
                <a16:creationId xmlns:a16="http://schemas.microsoft.com/office/drawing/2014/main" id="{D991AAA7-61A5-BD06-ACB9-391BA7644B43}"/>
              </a:ext>
            </a:extLst>
          </p:cNvPr>
          <p:cNvSpPr/>
          <p:nvPr/>
        </p:nvSpPr>
        <p:spPr>
          <a:xfrm>
            <a:off x="1079976" y="3457895"/>
            <a:ext cx="4052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儿时自由自在垂钓，扑蝶；学作文章。</a:t>
            </a:r>
            <a:endParaRPr lang="en-US" altLang="zh-CN" dirty="0"/>
          </a:p>
        </p:txBody>
      </p:sp>
      <p:sp>
        <p:nvSpPr>
          <p:cNvPr id="6" name="QB_8_AN.4_1#95a341d8a.blank?vcp=1&amp;pid=d2796d39d&amp;color=0,0,0&amp;vpa=2&amp;vtp=1&amp;bbb=1">
            <a:extLst>
              <a:ext uri="{FF2B5EF4-FFF2-40B4-BE49-F238E27FC236}">
                <a16:creationId xmlns:a16="http://schemas.microsoft.com/office/drawing/2014/main" id="{AD97B898-CD54-EAEB-E722-24A8E502A60C}"/>
              </a:ext>
            </a:extLst>
          </p:cNvPr>
          <p:cNvSpPr/>
          <p:nvPr/>
        </p:nvSpPr>
        <p:spPr>
          <a:xfrm>
            <a:off x="1079976" y="3856040"/>
            <a:ext cx="5310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诉说因老、穷、屡试不中被人笑骂的委屈。（4分）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467536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5_1#212acb5a0?sp=1&amp;vcp=1&amp;pid=d2796d39d&amp;color=0,0,0&amp;vtp=1&amp;bt=1&amp;bbb=1"/>
          <p:cNvSpPr/>
          <p:nvPr/>
        </p:nvSpPr>
        <p:spPr>
          <a:xfrm>
            <a:off x="502920" y="900000"/>
            <a:ext cx="11183112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2.根据下面的探究单，完成（1）~（4）题。（18分）</a:t>
            </a:r>
            <a:endParaRPr lang="en-US" altLang="zh-CN" sz="1800" dirty="0"/>
          </a:p>
        </p:txBody>
      </p:sp>
      <p:graphicFrame>
        <p:nvGraphicFramePr>
          <p:cNvPr id="18" name="QB_8_BD.5_2#212acb5a0?colgroup=48&amp;vcp=1&amp;pid=d2796d39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178958"/>
              </p:ext>
            </p:extLst>
          </p:nvPr>
        </p:nvGraphicFramePr>
        <p:xfrm>
          <a:off x="502920" y="1352566"/>
          <a:ext cx="11155680" cy="4984878"/>
        </p:xfrm>
        <a:graphic>
          <a:graphicData uri="http://schemas.openxmlformats.org/drawingml/2006/table">
            <a:tbl>
              <a:tblPr/>
              <a:tblGrid>
                <a:gridCol w="1536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7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"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探究：小说改编成剧本的意图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22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探究角色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配角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21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探究任务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探究一：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汪曾祺增设关清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顾白这两个配角的意图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探究二：汪曾祺改编范进形象的意图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67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探究步骤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（1）阅读剧本后推断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：关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清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顾白和范进的关系是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依据是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（3）甲处唱词空缺处需要补一句唱词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根据语境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从下列选项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中选择你认为最恰当的一项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并结合唱词内容和形式说明理由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.我头顶大官帽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拎着枣儿糕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.我摆也么摆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摇也么摇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.我左看看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右看看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我选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理由：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8_AN.6_1#212acb5a0.blank?vcp=1&amp;pid=d2796d39d&amp;color=0,0,0&amp;vpa=3&amp;vtp=1&amp;bbb=1&amp;hb=1"/>
          <p:cNvSpPr/>
          <p:nvPr/>
        </p:nvSpPr>
        <p:spPr>
          <a:xfrm>
            <a:off x="2098412" y="3491469"/>
            <a:ext cx="2945384" cy="10168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b="1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关清、顾白是范进的伙伴（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写“邻居”或“发小”亦可）</a:t>
            </a:r>
            <a:endParaRPr lang="en-US" altLang="zh-CN" dirty="0"/>
          </a:p>
        </p:txBody>
      </p:sp>
      <p:sp>
        <p:nvSpPr>
          <p:cNvPr id="5" name="QB_8_AN.7_1#212acb5a0.blank?vcp=1&amp;pid=d2796d39d&amp;color=0,0,0&amp;vpa=4&amp;vtp=1&amp;bbb=1&amp;hb=1"/>
          <p:cNvSpPr/>
          <p:nvPr/>
        </p:nvSpPr>
        <p:spPr>
          <a:xfrm>
            <a:off x="2111112" y="4558269"/>
            <a:ext cx="2945384" cy="13622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b="1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叫范进小名；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②从小和他一起玩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③送他去赶考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；④结尾处范进称呼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“众位高邻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（3分）</a:t>
            </a:r>
            <a:endParaRPr lang="en-US" altLang="zh-CN" dirty="0"/>
          </a:p>
        </p:txBody>
      </p:sp>
      <p:sp>
        <p:nvSpPr>
          <p:cNvPr id="6" name="QB_8_AN.8_1#212acb5a0.blank?vcp=1&amp;pid=d2796d39d&amp;color=0,0,0&amp;vpa=5&amp;vtp=1"/>
          <p:cNvSpPr/>
          <p:nvPr/>
        </p:nvSpPr>
        <p:spPr>
          <a:xfrm>
            <a:off x="5633552" y="4913869"/>
            <a:ext cx="319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8_AN.9_1#212acb5a0.blank?vcp=1&amp;pid=d2796d39d&amp;color=0,0,0&amp;vpa=6&amp;vtp=1&amp;bbb=1&amp;hb=1"/>
          <p:cNvSpPr/>
          <p:nvPr/>
        </p:nvSpPr>
        <p:spPr>
          <a:xfrm>
            <a:off x="5170796" y="4913869"/>
            <a:ext cx="6420104" cy="13622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b="1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从内容上看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，“摆也么摆，摇也么摇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”的夸张动作符合范进中举后极度喜悦的心情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，体现出他洋洋自得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、招摇显摆的形象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；从形式上看，唱词口语化，且“摇”与“袍”“桥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”都押 “</a:t>
            </a:r>
            <a:r>
              <a:rPr lang="en-US" altLang="zh-CN" b="1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o”韵，读来朗朗上口。（4分）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B_8_BD.10_1#212acb5a0?colgroup=48&amp;vcp=1&amp;pid=d2796d39d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716670"/>
              </p:ext>
            </p:extLst>
          </p:nvPr>
        </p:nvGraphicFramePr>
        <p:xfrm>
          <a:off x="502920" y="916688"/>
          <a:ext cx="11146536" cy="5511293"/>
        </p:xfrm>
        <a:graphic>
          <a:graphicData uri="http://schemas.openxmlformats.org/drawingml/2006/table">
            <a:tbl>
              <a:tblPr/>
              <a:tblGrid>
                <a:gridCol w="1554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3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8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探究：小说改编成剧本的意图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探究角色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配角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908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探究步骤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（2）联系剧本内容和探究资料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结合配角关清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顾白姓名的深意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分析汪曾祺增设这两个配角的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意图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（6分）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（4）联系《儒林外史》和探究资料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结合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乙处唱词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分析汪曾祺改编范进形象的意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（5分）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277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探究资料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◇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汪曾祺在丰富原作戏剧性的基础上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进一步凸显了故事中的讽刺意味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作为一个平民作家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他的作品历来歌颂人间美好的人情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人性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◇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汪曾祺在创作中一贯遵循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有益于世道人心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的原则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QB_8_AN.11_1#212acb5a0.blank?vcp=1&amp;pid=d2796d39d&amp;color=0,0,0&amp;mp=1&amp;vpa=7&amp;vtp=1&amp;bbb=1&amp;hb=1"/>
          <p:cNvSpPr/>
          <p:nvPr/>
        </p:nvSpPr>
        <p:spPr>
          <a:xfrm>
            <a:off x="2129400" y="2756601"/>
            <a:ext cx="4966208" cy="24660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①关清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、顾白两人作为配角见证了范进形象的变化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，推进了故事的发展；②关清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、顾白的姓名暗含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“关心照顾范进的清白人物”这一深意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，作为范进儿时的伙伴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，两个配角关心范进，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同情范进，帮助范进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③配角真诚善良的形象展现了人性的光辉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，体现了汪曾祺歌颂人间美好的人情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、人性的创作风格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。（6分）</a:t>
            </a:r>
            <a:endParaRPr lang="en-US" altLang="zh-CN" dirty="0"/>
          </a:p>
        </p:txBody>
      </p:sp>
      <p:sp>
        <p:nvSpPr>
          <p:cNvPr id="4" name="QB_8_AN.12_1#212acb5a0.blank?vcp=1&amp;pid=d2796d39d&amp;color=0,0,0&amp;mp=1&amp;vpa=8&amp;vtp=1&amp;bbb=1&amp;hb=1"/>
          <p:cNvSpPr/>
          <p:nvPr/>
        </p:nvSpPr>
        <p:spPr>
          <a:xfrm>
            <a:off x="7222608" y="2756601"/>
            <a:ext cx="4371848" cy="24660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小说中的范进屡试不第，被人嘲讽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，中举后喜极而疯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。在乙处唱词中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，范进发疯后幻想自己成为大主考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，说自己“最公道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”，却定下 “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年未满五十，一概都不要”的荒唐章程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，体现了读书人被科举制度长期压抑而灵魂扭曲的形象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。作品在丰富人物形象的基础上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，进一步增强了讽刺性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541c66db?vcp=1&amp;pid=052e48b13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［2022衢州中考节选］</a:t>
            </a:r>
            <a:endParaRPr lang="en-US" altLang="zh-CN" sz="2400" dirty="0"/>
          </a:p>
        </p:txBody>
      </p:sp>
      <p:graphicFrame>
        <p:nvGraphicFramePr>
          <p:cNvPr id="20" name="QM_7_BD.13_1#c8e92a8da?colgroup=15,13,17&amp;vcp=1&amp;pid=a541c66d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7600"/>
              </p:ext>
            </p:extLst>
          </p:nvPr>
        </p:nvGraphicFramePr>
        <p:xfrm>
          <a:off x="502920" y="1397000"/>
          <a:ext cx="11155680" cy="2972054"/>
        </p:xfrm>
        <a:graphic>
          <a:graphicData uri="http://schemas.openxmlformats.org/drawingml/2006/table">
            <a:tbl>
              <a:tblPr/>
              <a:tblGrid>
                <a:gridCol w="369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51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205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（一）弯弯的月儿小小的船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叶圣陶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弯弯的月儿小小的船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小小的船儿两头尖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我在小小的船里坐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只看见闪闪的星星蓝蓝的天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（二）露珠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日本］金子美铃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谁都不要告诉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好吗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清晨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庭院的角落里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花儿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悄悄掉眼泪的事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（三）我将来要做什么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加拿大］丹尼斯·李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你将来要做什么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大人问个没完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做舞蹈家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做医生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还是做个潜水员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你将来要做什么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QM_7_BD.13_2#c8e92a8da?colgroup=15,13,17&amp;vcp=1&amp;pid=a541c66db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688468"/>
              </p:ext>
            </p:extLst>
          </p:nvPr>
        </p:nvGraphicFramePr>
        <p:xfrm>
          <a:off x="502920" y="1744411"/>
          <a:ext cx="11155680" cy="3341370"/>
        </p:xfrm>
        <a:graphic>
          <a:graphicData uri="http://schemas.openxmlformats.org/drawingml/2006/table">
            <a:tbl>
              <a:tblPr/>
              <a:tblGrid>
                <a:gridCol w="369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51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4137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（一）弯弯的月儿小小的船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叶圣陶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弯弯的月儿小小的船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小小的船儿两头尖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我在小小的船里坐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只看见闪闪的星星蓝蓝的天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万一这事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说出去了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传到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蜜蜂的耳朵里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它会像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做了亏心事一样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飞回去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还蜂蜜的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大人老是缠着问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好像要我不做我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该做个什么人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我长大了做喷嚏大王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把细菌打到敌人身上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我长大了做只癞蛤蟆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呱呱呱呱专门问傻话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我长大了做个小小孩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整天淘气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把他们气坏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M_7_BD.13_3#c8e92a8da?vcp=1&amp;pid=a541c66db&amp;color=0,0,0&amp;mp=1&amp;vtp=1&amp;bbb=1"/>
          <p:cNvSpPr/>
          <p:nvPr/>
        </p:nvSpPr>
        <p:spPr>
          <a:xfrm>
            <a:off x="502920" y="5217099"/>
            <a:ext cx="11183112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（选自《给孩子读诗》）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4_1#7228f7b91?sp=1&amp;vcp=1&amp;pid=c8e92a8da&amp;color=0,0,0&amp;vtp=1&amp;bt=1&amp;bbb=1"/>
          <p:cNvSpPr/>
          <p:nvPr/>
        </p:nvSpPr>
        <p:spPr>
          <a:xfrm>
            <a:off x="502920" y="2220311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3.为《弯弯的月儿小小的船》配插图，把“我”画在哪里？你推荐下列哪一种创意？说明理由。（4分）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.天上的月儿上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B.水中的船儿上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C.水中的月儿上</a:t>
            </a:r>
            <a:endParaRPr lang="en-US" altLang="zh-CN" sz="1800" dirty="0"/>
          </a:p>
        </p:txBody>
      </p:sp>
      <p:sp>
        <p:nvSpPr>
          <p:cNvPr id="3" name="QO_8_AN.15_1#7228f7b91?vcp=1&amp;pid=c8e92a8da&amp;color=0,0,0&amp;vtp=1&amp;bbb=1&amp;hb=1"/>
          <p:cNvSpPr/>
          <p:nvPr/>
        </p:nvSpPr>
        <p:spPr>
          <a:xfrm>
            <a:off x="502920" y="3048478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【示例一】推荐A，因为月儿像小船，“我”在天上的月儿上，看见周围“闪闪的星星蓝蓝的天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”，这个创意富有童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真童趣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示例二】推荐B，因为天上有月，水中有船，相互映衬，“我”在水中的船儿上，仰望蓝天星星，画面富有意境。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示例三】推荐C，因为月儿投影在水中，月影如船，“我”在水中的月儿上，水天一色、空明澄澈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，这个想象新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奇美丽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6_1#2a147a6ac?sp=1&amp;vcp=1&amp;pid=c8e92a8da&amp;color=0,0,0&amp;vtp=1&amp;bt=1&amp;bbb=1"/>
          <p:cNvSpPr/>
          <p:nvPr/>
        </p:nvSpPr>
        <p:spPr>
          <a:xfrm>
            <a:off x="502920" y="2008444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4.仿照示例，对《露珠》中的诗句提一个能打开想象的问题，再写出由这个问题引发的想象。（4分）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示例】原文：谁都不要告诉/好吗？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：这是谁向谁说的话？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：或许是一个小姑娘在悄悄地对小蚂蚁说：“告诉你一个秘密，你谁都不要告诉，好吗？”</a:t>
            </a:r>
            <a:endParaRPr lang="en-US" altLang="zh-CN" sz="1800" dirty="0"/>
          </a:p>
        </p:txBody>
      </p:sp>
      <p:sp>
        <p:nvSpPr>
          <p:cNvPr id="3" name="QO_8_AN.17_1#2a147a6ac?vcp=1&amp;pid=c8e92a8da&amp;color=0,0,0&amp;vtp=1&amp;bbb=1&amp;hb=1"/>
          <p:cNvSpPr/>
          <p:nvPr/>
        </p:nvSpPr>
        <p:spPr>
          <a:xfrm>
            <a:off x="502920" y="3664841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【示例一】原文：花儿/悄悄掉眼泪的事。提问：花儿为什么悄悄掉眼泪呢？想象：庭院的角落里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，鲜艳的玫瑰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正低垂着头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，晶莹的泪珠将坠未坠，是谁惹她伤心的呢？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示例二】原文：它会像/做了亏心事一样，/飞回去/还蜂蜜的。提问：蜜蜂为什么要还蜂蜜呢？想象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：蜜蜂知道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花儿在庭院的角落偷偷落泪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，不禁心疼起来，急忙将蜂蜜归还。（4分）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8_1#5059999aa?vcp=1&amp;pid=c8e92a8da&amp;color=0,0,0&amp;mp=1&amp;vtp=1&amp;bt=1&amp;bbb=1"/>
          <p:cNvSpPr/>
          <p:nvPr/>
        </p:nvSpPr>
        <p:spPr>
          <a:xfrm>
            <a:off x="502920" y="119945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5.《我将来要做什么》这首诗会引起你的共鸣吗？为什么？（4分）</a:t>
            </a:r>
            <a:endParaRPr lang="en-US" altLang="zh-CN" sz="1800" dirty="0"/>
          </a:p>
        </p:txBody>
      </p:sp>
      <p:sp>
        <p:nvSpPr>
          <p:cNvPr id="3" name="QO_8_AN.19_1#5059999aa?vcp=1&amp;pid=c8e92a8da&amp;color=0,0,0&amp;vtp=1&amp;bbb=1&amp;hb=1"/>
          <p:cNvSpPr/>
          <p:nvPr/>
        </p:nvSpPr>
        <p:spPr>
          <a:xfrm>
            <a:off x="502920" y="1597916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【示例一】会。因为诗中“好像要我不做我，/该做个什么人”像是在说我。我的父母也经常安排我的生活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，不尊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重我的想法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，让我感到委屈无奈，这首诗道出了我的心声。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示例二】不会。“我长大了做只癞蛤蟆，/呱呱呱呱专门问傻话！/我长大了做个小小孩，/整天淘气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，把他们气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坏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”，写“我”任性的一面，不顾及家长的感受；而我们应该有梦想，应该承担责任，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不能想做什么就做什么。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4分）</a:t>
            </a:r>
            <a:endParaRPr lang="en-US" altLang="zh-CN" dirty="0"/>
          </a:p>
        </p:txBody>
      </p:sp>
      <p:sp>
        <p:nvSpPr>
          <p:cNvPr id="4" name="QO_8_BD.20_1#3d2839613?vcp=1&amp;pid=c8e92a8da&amp;color=0,0,0&amp;vtp=1&amp;bbb=1"/>
          <p:cNvSpPr/>
          <p:nvPr/>
        </p:nvSpPr>
        <p:spPr>
          <a:xfrm>
            <a:off x="502920" y="366598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6.小文想写一首儿童诗，请以上面的诗为例给她提两条建议。（6分）</a:t>
            </a:r>
            <a:endParaRPr lang="en-US" altLang="zh-CN" sz="1800" dirty="0"/>
          </a:p>
        </p:txBody>
      </p:sp>
      <p:sp>
        <p:nvSpPr>
          <p:cNvPr id="5" name="QO_8_AN.21_1#3d2839613?vcp=1&amp;pid=c8e92a8da&amp;color=0,0,0&amp;vtp=1&amp;bbb=1&amp;hb=1"/>
          <p:cNvSpPr/>
          <p:nvPr/>
        </p:nvSpPr>
        <p:spPr>
          <a:xfrm>
            <a:off x="502920" y="4073781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【示例】①主题表达儿童的纯真、美好。比如花儿悄悄地流泪却不让蜜蜂知道，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又如长大了还要做个小小孩。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内容要贴近孩子的生活。月儿、星星、花儿、蜜蜂、喷嚏、癞蛤蟆等都是儿童感兴趣的事物。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③思维要运用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丰富的联想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、想象。月和船、亏心事、喷嚏大王的细菌战等想象充满童趣。④语言浅显、生动形象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。“大人问个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没完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”“万一这事/说出去了”，语言浅显。⑤常使用比喻、拟人等修辞。把露珠比作眼泪、把花儿当作人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、用喷嚏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打敌人等比喻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、拟人、夸张的修辞手法，让语言生动形象。（6分，任写出两条即可）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2adb653.fixed?vcp=1&amp;pid=189c6060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文体突破练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1161910bc?vcp=1&amp;pid=32f4b5480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［2024宁波山海联盟一模］</a:t>
            </a:r>
            <a:endParaRPr lang="en-US" altLang="zh-CN" sz="2400" dirty="0"/>
          </a:p>
        </p:txBody>
      </p:sp>
      <p:sp>
        <p:nvSpPr>
          <p:cNvPr id="3" name="QM_8_BD.22_1#49040e9ee?vcp=1&amp;pid=1161910bc&amp;color=0,0,0&amp;vtp=1&amp;bbb=1"/>
          <p:cNvSpPr/>
          <p:nvPr/>
        </p:nvSpPr>
        <p:spPr>
          <a:xfrm>
            <a:off x="502920" y="1270000"/>
            <a:ext cx="11183112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归去来兮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二幕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（节选）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舍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时间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1941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地点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重庆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乔宅书斋内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人物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丁影秋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对乔仁山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你上哪儿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乔仁山无可奈何地回来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伯父您好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坐下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那笔港币怎样了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</p:txBody>
      </p:sp>
      <p:sp>
        <p:nvSpPr>
          <p:cNvPr id="4" name="QM_8_BD.22_2#49040e9ee?vcp=1&amp;pid=1161910bc&amp;color=0,0,0&amp;vtp=1&amp;bbb=1&amp;hb=1"/>
          <p:cNvSpPr/>
          <p:nvPr/>
        </p:nvSpPr>
        <p:spPr>
          <a:xfrm>
            <a:off x="502920" y="5393690"/>
            <a:ext cx="11183112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一半天必定拿到手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越快越好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还有别的消息没有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2#49040e9ee?vcp=1&amp;pid=1161910bc&amp;color=0,0,0&amp;vtp=1&amp;bbb=1&amp;hb=1">
            <a:extLst>
              <a:ext uri="{FF2B5EF4-FFF2-40B4-BE49-F238E27FC236}">
                <a16:creationId xmlns:a16="http://schemas.microsoft.com/office/drawing/2014/main" id="{FF2251DA-AB77-3D57-17E4-C397CCDCFAE0}"/>
              </a:ext>
            </a:extLst>
          </p:cNvPr>
          <p:cNvSpPr/>
          <p:nvPr/>
        </p:nvSpPr>
        <p:spPr>
          <a:xfrm>
            <a:off x="502920" y="935040"/>
            <a:ext cx="11183112" cy="5448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有一批报纸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一个老朋友的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不愿卖给别人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咱们说要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他一定可以出手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伯父要不要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我不是告诉过你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就是一批棺材也要吗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只要我们有东西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只要我们能沉得住气存着东西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就大成功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将来打完了仗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我们是大实业家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或者是做个什么官儿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金钱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势力都在咱们的手心里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真的吗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我还没想到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你当然不会有这么远的眼光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你也有一样好处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要充分地去发展它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我还有好处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您太抬举我了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看乔仁山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）【A】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青年人要受老年人的指教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不然的话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你虽然有点好处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自己倒会不晓得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也就不能充分利用它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告诉你吧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你的腿伸得远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三教九流全有你的脚印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这是条很好的路线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先前我并不明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白这个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现在我跟社会接触得多了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我才明白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做咱们这路大事业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行动有时候必须像个流氓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莉香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都听着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流氓是手段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事业是目的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你们要晓得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对极了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还有一样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你要谨记在心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你知道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你就是我的耳朵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只要听说有东西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不论是什么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马上报告给我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不要迟疑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对物价问题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我细心地研究过了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今天香烟飞涨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别的东西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比如说洋火吧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并不涨价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毫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5478287"/>
      </p:ext>
    </p:extLst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2#49040e9ee?vcp=1&amp;pid=1161910bc&amp;color=0,0,0&amp;vtp=1&amp;bbb=1&amp;hb=1">
            <a:extLst>
              <a:ext uri="{FF2B5EF4-FFF2-40B4-BE49-F238E27FC236}">
                <a16:creationId xmlns:a16="http://schemas.microsoft.com/office/drawing/2014/main" id="{B6405D42-428C-C7BD-6957-ECEB516A7772}"/>
              </a:ext>
            </a:extLst>
          </p:cNvPr>
          <p:cNvSpPr/>
          <p:nvPr/>
        </p:nvSpPr>
        <p:spPr>
          <a:xfrm>
            <a:off x="502920" y="950700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无动静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过两天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香烟又涨了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洋火和别的东西还不动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你以为洋火不会动了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看着吧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忽然有那么一天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洋火来个孙悟空折筋斗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一下子十万八千里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它涨过香烟去了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假若你有洋火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我问你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岂不一本万利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登时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发了财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我们应当以不变换万变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什么不变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你说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dirty="0"/>
          </a:p>
        </p:txBody>
      </p:sp>
      <p:sp>
        <p:nvSpPr>
          <p:cNvPr id="3" name="QM_8_BD.22_3#49040e9ee?vcp=1&amp;pid=1161910bc&amp;color=0,0,0&amp;vtp=1&amp;bbb=1">
            <a:extLst>
              <a:ext uri="{FF2B5EF4-FFF2-40B4-BE49-F238E27FC236}">
                <a16:creationId xmlns:a16="http://schemas.microsoft.com/office/drawing/2014/main" id="{AB615926-B564-EBC5-4995-AE4F763D7979}"/>
              </a:ext>
            </a:extLst>
          </p:cNvPr>
          <p:cNvSpPr/>
          <p:nvPr/>
        </p:nvSpPr>
        <p:spPr>
          <a:xfrm>
            <a:off x="502920" y="2193190"/>
            <a:ext cx="11183112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一点不错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对乔仁山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刚才的话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你听见没有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听见了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会不会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乔仁山无语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你会说不会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还怎样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244715646"/>
      </p:ext>
    </p:extLst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4#49040e9ee?vcp=1&amp;pid=1161910bc&amp;color=0,0,0&amp;vtp=1&amp;bbb=1&amp;hb=1">
            <a:extLst>
              <a:ext uri="{FF2B5EF4-FFF2-40B4-BE49-F238E27FC236}">
                <a16:creationId xmlns:a16="http://schemas.microsoft.com/office/drawing/2014/main" id="{794016A7-3DD5-F7D0-04BE-3EFAD0D2981F}"/>
              </a:ext>
            </a:extLst>
          </p:cNvPr>
          <p:cNvSpPr/>
          <p:nvPr/>
        </p:nvSpPr>
        <p:spPr>
          <a:xfrm>
            <a:off x="502920" y="11369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都怎样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都该杀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混账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混账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我把你送到香港去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原是为给我打听消息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报告行市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你几个月不出一声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我在图书馆里看书来着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你回来的时候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我千嘱咐万嘱咐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教你带点东西来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哪里藏不了几打自来水笔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哪里带不了几打丝袜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你怎么连一根鸡毛都没带回来呢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【B】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我还没学过走私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混账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你哥哥不知好歹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死在了外面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你又这样的混账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难道我是你们的仇人吗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先不说影秋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就连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你的妹妹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一个女孩子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还懂得帮助我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你的心是怎么长着的呢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您别生气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二哥天生来的没有本事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着急也没用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您就拿影秋当作儿子得啦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有影秋帮助您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二哥就可以还去读他的书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将来得个博士什么的也不坏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您教我和影秋上香港去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好不好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82790884"/>
      </p:ext>
    </p:extLst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4#49040e9ee?vcp=1&amp;pid=1161910bc&amp;color=0,0,0&amp;vtp=1&amp;bbb=1&amp;hb=1">
            <a:extLst>
              <a:ext uri="{FF2B5EF4-FFF2-40B4-BE49-F238E27FC236}">
                <a16:creationId xmlns:a16="http://schemas.microsoft.com/office/drawing/2014/main" id="{8044EC6D-F40B-C159-F9CB-E65F923FBB5F}"/>
              </a:ext>
            </a:extLst>
          </p:cNvPr>
          <p:cNvSpPr/>
          <p:nvPr/>
        </p:nvSpPr>
        <p:spPr>
          <a:xfrm>
            <a:off x="502920" y="950700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伯父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香港的东西太多了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必须去一趟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你要派我去呢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我必能照着您的办法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大批的订来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货物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我有眼睛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不怕受累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对运输又有办法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一定成功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您要不派我去呢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我自己去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去一趟香港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我相信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就够我吃上一两年的了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M_8_BD.22_5#49040e9ee?vcp=1&amp;pid=1161910bc&amp;color=0,0,0&amp;vtp=1&amp;bbb=1">
            <a:extLst>
              <a:ext uri="{FF2B5EF4-FFF2-40B4-BE49-F238E27FC236}">
                <a16:creationId xmlns:a16="http://schemas.microsoft.com/office/drawing/2014/main" id="{9CFA6F28-C92D-29BA-4217-E16D0F070F74}"/>
              </a:ext>
            </a:extLst>
          </p:cNvPr>
          <p:cNvSpPr/>
          <p:nvPr/>
        </p:nvSpPr>
        <p:spPr>
          <a:xfrm>
            <a:off x="502920" y="2193190"/>
            <a:ext cx="11183112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您派他去吧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教他带着我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我们俩去给您办事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您还心疼那点路费吗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莉香小姐一定要去的话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我出路费也无所不可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你凭什么给她出路费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那点钱还算什么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还算什么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这就是你们青年最大的错误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你们不尊重钱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钱可也就不在你们手中存着了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不过呢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为莉香小姐花钱就不同喽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怎么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当着她的面不好说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莉香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你先出去一会儿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我听话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您可也得体贴我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含笑而去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184791744"/>
      </p:ext>
    </p:extLst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6#49040e9ee?vcp=1&amp;pid=1161910bc&amp;color=0,0,0&amp;vtp=1&amp;bbb=1&amp;hb=1">
            <a:extLst>
              <a:ext uri="{FF2B5EF4-FFF2-40B4-BE49-F238E27FC236}">
                <a16:creationId xmlns:a16="http://schemas.microsoft.com/office/drawing/2014/main" id="{5F9F84C2-2FD7-B3C3-1781-CC871A3EB53E}"/>
              </a:ext>
            </a:extLst>
          </p:cNvPr>
          <p:cNvSpPr/>
          <p:nvPr/>
        </p:nvSpPr>
        <p:spPr>
          <a:xfrm>
            <a:off x="502920" y="915775"/>
            <a:ext cx="11183112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影秋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我明白你的意思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我有条件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订婚结婚的场面要很体面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一切费用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你我各出一半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您出一万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我不能出八千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还不是那个意思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我们的场面要大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而花钱要少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你要先去做个详密的计划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这倒不大好办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以你的本领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会说不大好办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人家认干儿子请酒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庆三十岁的寿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不是都为赚钱的吗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我们这是名正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言顺的婚姻大事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难道还干赔钱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您这么一说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我明白了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办得到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结婚以后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你永远得帮助我做事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不得到我的同意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你不能去做别的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那更好了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永远跟您做事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我是求之不得呀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好像还差点手续吧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什么手续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3" name="QM_8_BD.22_7#49040e9ee?vcp=1&amp;pid=1161910bc&amp;color=0,0,0&amp;vtp=1&amp;bbb=1">
            <a:extLst>
              <a:ext uri="{FF2B5EF4-FFF2-40B4-BE49-F238E27FC236}">
                <a16:creationId xmlns:a16="http://schemas.microsoft.com/office/drawing/2014/main" id="{E8CAA4B5-DB70-EF78-8442-ABBEF93409B3}"/>
              </a:ext>
            </a:extLst>
          </p:cNvPr>
          <p:cNvSpPr/>
          <p:nvPr/>
        </p:nvSpPr>
        <p:spPr>
          <a:xfrm>
            <a:off x="502920" y="5447565"/>
            <a:ext cx="11183112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你会磕头不会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丁影秋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我糊涂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忘了行大礼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跪下叩首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4001998821"/>
      </p:ext>
    </p:extLst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7#49040e9ee?vcp=1&amp;pid=1161910bc&amp;color=0,0,0&amp;vtp=1&amp;bbb=1">
            <a:extLst>
              <a:ext uri="{FF2B5EF4-FFF2-40B4-BE49-F238E27FC236}">
                <a16:creationId xmlns:a16="http://schemas.microsoft.com/office/drawing/2014/main" id="{F08E7117-2A52-3C96-33EF-BE711266BB92}"/>
              </a:ext>
            </a:extLst>
          </p:cNvPr>
          <p:cNvSpPr/>
          <p:nvPr/>
        </p:nvSpPr>
        <p:spPr>
          <a:xfrm>
            <a:off x="502920" y="933555"/>
            <a:ext cx="11183112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是要这样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这才成体统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极快地跑进来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我也磕头吧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你在外边偷着听哪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我告诉妈妈去吧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去不去都可以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乔莉香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影秋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一同去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二人携手下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乔绅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我没话跟你说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混账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</p:txBody>
      </p:sp>
      <p:sp>
        <p:nvSpPr>
          <p:cNvPr id="3" name="QM_8_BD.22_8#49040e9ee?vcp=1&amp;pid=1161910bc&amp;color=0,0,0&amp;vtp=1&amp;bbb=1&amp;hb=1">
            <a:extLst>
              <a:ext uri="{FF2B5EF4-FFF2-40B4-BE49-F238E27FC236}">
                <a16:creationId xmlns:a16="http://schemas.microsoft.com/office/drawing/2014/main" id="{11C26BFC-4DA3-80AC-7A20-75667DD871A1}"/>
              </a:ext>
            </a:extLst>
          </p:cNvPr>
          <p:cNvSpPr/>
          <p:nvPr/>
        </p:nvSpPr>
        <p:spPr>
          <a:xfrm>
            <a:off x="502920" y="4228365"/>
            <a:ext cx="11183112" cy="2095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乔仁山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在屋中来回走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忽然看见哥哥的遗像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愣住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而后慢慢地叫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哥哥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你死得光荣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死得光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我为什么不死呢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你的骨头变成灰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肉化为泥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可是你的正气老像花那么香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永远随着春风吹入那正经人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的心中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教历史永远香烈地活下去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我怎么办呢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难道这世间第一篇烂账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都教我一个人去清算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吗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今天的哪一个有心胸的青年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不应当像你那样赶到战场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死在战场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我并不怕死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我要追随着你的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脚步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去到沙场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谁来安慰妈妈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照应妹妹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帮助大嫂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这群不幸的妇女们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我不能走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不能走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我不能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22216540"/>
      </p:ext>
    </p:extLst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22_8#49040e9ee?vcp=1&amp;pid=1161910bc&amp;color=0,0,0&amp;vtp=1&amp;bbb=1&amp;hb=1">
            <a:extLst>
              <a:ext uri="{FF2B5EF4-FFF2-40B4-BE49-F238E27FC236}">
                <a16:creationId xmlns:a16="http://schemas.microsoft.com/office/drawing/2014/main" id="{BA8EBB7D-0A6E-7163-27CC-E9DD9816A48E}"/>
              </a:ext>
            </a:extLst>
          </p:cNvPr>
          <p:cNvSpPr/>
          <p:nvPr/>
        </p:nvSpPr>
        <p:spPr>
          <a:xfrm>
            <a:off x="502920" y="2650175"/>
            <a:ext cx="11183112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痛快地洒了我的血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而使她们老以泪洗面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安慰妈妈就是我唯一的责任吗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我爱妹妹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她可是准备着嫁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一个流氓啊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至于爸爸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他总是爸爸呀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他不但给了我生命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仿佛也给了我命运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我的命运就是敷衍爸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在臭水坑里做个好儿子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好哥哥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好丈夫吗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我应当孝顺我的爸爸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从而管钞票叫祖父吗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大哥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你说话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你指给我一条明路啊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光荣的沉默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惨酷的沉默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你一声也不出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我怎么办呢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有删改）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24690298"/>
      </p:ext>
    </p:extLst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23_1#657199bac?sp=1&amp;vcp=1&amp;pid=49040e9ee&amp;color=0,0,0&amp;vtp=1&amp;bt=1&amp;bbb=1"/>
          <p:cNvSpPr/>
          <p:nvPr/>
        </p:nvSpPr>
        <p:spPr>
          <a:xfrm>
            <a:off x="502920" y="1909542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1.请根据提示，补全表格。（6分）</a:t>
            </a:r>
            <a:endParaRPr lang="en-US" altLang="zh-CN" sz="1800" dirty="0"/>
          </a:p>
        </p:txBody>
      </p:sp>
      <p:graphicFrame>
        <p:nvGraphicFramePr>
          <p:cNvPr id="27" name="QB_9_BD.23_2#657199bac?colgroup=7,9,30&amp;vcp=1&amp;pid=49040e9e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105685"/>
              </p:ext>
            </p:extLst>
          </p:nvPr>
        </p:nvGraphicFramePr>
        <p:xfrm>
          <a:off x="502920" y="2390999"/>
          <a:ext cx="11146536" cy="3012123"/>
        </p:xfrm>
        <a:graphic>
          <a:graphicData uri="http://schemas.openxmlformats.org/drawingml/2006/table">
            <a:tbl>
              <a:tblPr/>
              <a:tblGrid>
                <a:gridCol w="1773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1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0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冲突形态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冲突对象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冲突表现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017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人物与人物的冲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乔仁山与乔绅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63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乔仁山与丁影秋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乔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莉香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人物内心的冲突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乔仁山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人物与环境的冲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乔仁山与所处环境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整个中国正在抗战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很多热血青年都奔赴战场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这个局势逼迫着他要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做出一个选择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B_9_AN.24_1#657199bac.blank?vcp=1&amp;pid=49040e9ee&amp;color=0,0,0&amp;vpa=9&amp;vtp=1&amp;bbb=1"/>
          <p:cNvSpPr/>
          <p:nvPr/>
        </p:nvSpPr>
        <p:spPr>
          <a:xfrm>
            <a:off x="5679408" y="2766475"/>
            <a:ext cx="49672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乔绅要乔仁山帮助自己发国难财，乔仁山不愿意</a:t>
            </a:r>
            <a:endParaRPr lang="en-US" altLang="zh-CN" dirty="0"/>
          </a:p>
        </p:txBody>
      </p:sp>
      <p:sp>
        <p:nvSpPr>
          <p:cNvPr id="5" name="QB_9_AN.25_1#657199bac.blank?vcp=1&amp;pid=49040e9ee&amp;color=0,0,0&amp;vpa=10&amp;vtp=1&amp;bbb=1"/>
          <p:cNvSpPr/>
          <p:nvPr/>
        </p:nvSpPr>
        <p:spPr>
          <a:xfrm>
            <a:off x="4771358" y="3334800"/>
            <a:ext cx="67960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丁影秋、乔莉香愿意帮助乔绅发国难财，乔仁山不愿意和他们一样</a:t>
            </a:r>
            <a:endParaRPr lang="en-US" altLang="zh-CN" dirty="0"/>
          </a:p>
        </p:txBody>
      </p:sp>
      <p:sp>
        <p:nvSpPr>
          <p:cNvPr id="6" name="QB_9_AN.26_1#657199bac.blank?vcp=1&amp;pid=49040e9ee&amp;color=0,0,0&amp;vpa=11&amp;vtp=1&amp;bbb=1&amp;hb=1"/>
          <p:cNvSpPr/>
          <p:nvPr/>
        </p:nvSpPr>
        <p:spPr>
          <a:xfrm>
            <a:off x="4588002" y="3917668"/>
            <a:ext cx="7023608" cy="68294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indent="342900" algn="ctr"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乔仁山一方面想像大哥一样奔赴战场报效国家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，另一方面又舍弃不了母亲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、妹妹等家人，在尽忠和尽孝之间犹豫不决（6分）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27_1#ae4b5fca0?sp=1&amp;vcp=1&amp;pid=49040e9ee&amp;color=0,0,0&amp;vtp=1&amp;bt=1&amp;bbb=1"/>
          <p:cNvSpPr/>
          <p:nvPr/>
        </p:nvSpPr>
        <p:spPr>
          <a:xfrm>
            <a:off x="502920" y="2222852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2.请品析剧本中画横线的句子，写出它们的潜台词。（4分）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青年人要受老年人的指教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不然的话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你虽然有点好处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自己倒会不晓得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也就不能充分利用它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我还没学过走私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</p:txBody>
      </p:sp>
      <p:sp>
        <p:nvSpPr>
          <p:cNvPr id="3" name="QO_9_AN.28_1#ae4b5fca0?vcp=1&amp;pid=49040e9ee&amp;color=0,0,0&amp;vtp=1&amp;bbb=1&amp;hb=1"/>
          <p:cNvSpPr/>
          <p:nvPr/>
        </p:nvSpPr>
        <p:spPr>
          <a:xfrm>
            <a:off x="502920" y="3463134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A句表面上是接丁影秋的话，实际上是乔绅在告诫乔仁山，让他听从自己的安排，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好好帮助自己发财。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潜台词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：仁山，你要像影秋这样听我的话，为我做事，好好发挥你的长处。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句表面上是说自己没走私的本事，其实是说自己不会帮助乔绅带物品，发国难财。潜台词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：我是不会帮你发国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难财的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29_1#12bd09f0c?sp=1&amp;vcp=1&amp;pid=49040e9ee&amp;color=0,0,0&amp;mp=1&amp;vtp=1&amp;bt=1&amp;bbb=1&amp;hb=1"/>
          <p:cNvSpPr/>
          <p:nvPr/>
        </p:nvSpPr>
        <p:spPr>
          <a:xfrm>
            <a:off x="502920" y="2238091"/>
            <a:ext cx="1118311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3.戏剧排演时，扮演乔仁山的同学对剧本中画波浪线的句子表演把握不准，向你求助。请你从语气语调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、动作表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情设计等方面给他一些建议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今天的哪一个有心胸的青年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不应当像你那样赶到战场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死在战场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我并不怕死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我要追随着你的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脚步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去到沙场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谁来安慰妈妈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照应妹妹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帮助大嫂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3" name="QO_9_AN.30_1#12bd09f0c?vcp=1&amp;pid=49040e9ee&amp;color=0,0,0&amp;vtp=1&amp;bbb=1&amp;hb=1"/>
          <p:cNvSpPr/>
          <p:nvPr/>
        </p:nvSpPr>
        <p:spPr>
          <a:xfrm>
            <a:off x="502920" y="3884773"/>
            <a:ext cx="11183112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【示例】这段台词是乔仁山的独白，主要表现了他有理想，爱国家，但思虑太多，缺乏自信的形象。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前两句，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语气要坚定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，眼睛可热烈地看着大哥的遗像。后面可由刚刚的热血、愤慨转为犹豫不决，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语气应显得低沉一些，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体现出他的纠结和无奈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31_1#e6c2b6510?vcp=1&amp;pid=49040e9ee&amp;color=0,0,0&amp;vtp=1&amp;bt=1&amp;bbb=1"/>
          <p:cNvSpPr/>
          <p:nvPr/>
        </p:nvSpPr>
        <p:spPr>
          <a:xfrm>
            <a:off x="502920" y="203257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4.五四青年节当天，学校戏剧社要表演这一剧目，你认为合适吗？结合剧本内容说明理由。（4分）</a:t>
            </a:r>
            <a:endParaRPr lang="en-US" altLang="zh-CN" sz="1800" dirty="0"/>
          </a:p>
        </p:txBody>
      </p:sp>
      <p:sp>
        <p:nvSpPr>
          <p:cNvPr id="3" name="QO_9_AN.32_1#e6c2b6510?vcp=1&amp;pid=49040e9ee&amp;color=0,0,0&amp;vtp=1&amp;bbb=1&amp;hb=1"/>
          <p:cNvSpPr/>
          <p:nvPr/>
        </p:nvSpPr>
        <p:spPr>
          <a:xfrm>
            <a:off x="502920" y="2431036"/>
            <a:ext cx="11183112" cy="28687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【示例一】我认为合适。理由：在五四青年节表演节目，是为了激励青年人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。这个剧目提醒青年人在国家有难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，不能像乔绅那样只看重金钱，只注重经济上的利益，发国难财，不关心民族存亡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；而应像乔仁山的大哥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那样选择民族大义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，和国家共命运。所以我觉得这一剧目很合适在五四青年节演出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，能对青少年起到很好的鼓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励作用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示例二】我认为不合适。理由：在五四青年节表演节目，是为了激励青年人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，但剧目中的乔仁山并不是完美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的形象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，他性格软弱、容易妥协，并不是理想的爱国青年。所以我认为这一剧目在五四青年节演出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，对青少年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起不到很好的鼓励作用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2424c787e?vcp=1&amp;pid=32f4b5480&amp;color=0,0,0&amp;vtp=1&amp;bt=1&amp;bb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篇二</a:t>
            </a:r>
            <a:r>
              <a:rPr lang="en-US" altLang="zh-CN" sz="2400" b="1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［2024金华一模］学校话剧社准备排演《骆驼祥子》第三幕，请你参加。（17分）</a:t>
            </a:r>
            <a:endParaRPr lang="en-US" altLang="zh-CN" sz="2400" spc="-50" dirty="0"/>
          </a:p>
        </p:txBody>
      </p:sp>
      <p:sp>
        <p:nvSpPr>
          <p:cNvPr id="3" name="QM_8_BD.33_1#2caeb29e6?vcp=1&amp;pid=2424c787e&amp;color=0,0,0&amp;vtp=1&amp;bbb=1&amp;hb=1"/>
          <p:cNvSpPr/>
          <p:nvPr/>
        </p:nvSpPr>
        <p:spPr>
          <a:xfrm>
            <a:off x="502920" y="1625600"/>
            <a:ext cx="11183112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（老马掀开门帘走进来。他是个老拉车的，七十岁左右，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穿着件短不够短长不够长的莲蓬篓儿似的棉袄，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襟上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、肘上都已露出了棉花。脸上蒙着一层厚厚的尘土，惨白的头发在一顶破毡帽下髭髭着，眉上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、鬓上都挂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着些冰珠儿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。他掀开门帘慢吞吞地往里走。）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你找谁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这不是刘四爷的人和车厂吗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有什么事儿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没什么事儿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来望望老掌柜的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这个天儿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说着说着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老马身体支持不住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摇摆欲倒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祥子一步过去扶住他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扶他到火炉边的板凳上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老爷子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这儿坐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暖和暖和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谢谢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还不等坐稳就晕过去了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顺势一溜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瘫在地上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小六子赶忙端过碗热茶来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放到老马唇边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扶起他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您坐稳了说话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819dfee5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模块三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文学类作品阅读</a:t>
            </a:r>
            <a:endParaRPr lang="en-US" altLang="zh-CN" sz="6600" dirty="0"/>
          </a:p>
        </p:txBody>
      </p:sp>
      <p:pic>
        <p:nvPicPr>
          <p:cNvPr id="3" name="C_2#5819dfee5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33_2#2caeb29e6?vcp=1&amp;pid=2424c787e&amp;color=0,0,0&amp;vtp=1&amp;bbb=1&amp;hb=1">
            <a:extLst>
              <a:ext uri="{FF2B5EF4-FFF2-40B4-BE49-F238E27FC236}">
                <a16:creationId xmlns:a16="http://schemas.microsoft.com/office/drawing/2014/main" id="{E0A8FB2A-9174-8D9D-8B08-3A8AC8130B4A}"/>
              </a:ext>
            </a:extLst>
          </p:cNvPr>
          <p:cNvSpPr/>
          <p:nvPr/>
        </p:nvSpPr>
        <p:spPr>
          <a:xfrm>
            <a:off x="502920" y="11369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可吓死我了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差点儿出人命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不碍事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我是又冷又饿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这屋里热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我一阵头晕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不要紧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惊动了众位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对不起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你找刘四爷有什么事儿啊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啊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我是拉着车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打这门口儿路过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刘四爷是老掌柜的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从前我也赁刘四爷的车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哦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这不是大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姑娘吗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不认识我了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你是老马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嘿嘿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虎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妞：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几年不见可改了模样儿了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刘四爷不在家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我也没事儿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我拉着辆破车整整转悠了一天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可没揽上什么座儿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人家看我这个岁数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想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坐车的主儿也害怕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天又冷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风又大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我是又冷又饿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我怕一下子倒卧在雪地上就算完了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我一抬头看见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这儿是老人和车厂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勉强爬进来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想暖和暖和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缓口气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我实在撑不住了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我也不进来添麻烦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您好点儿了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再来一碗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>
              <a:latin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0976233"/>
      </p:ext>
    </p:extLst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33_2#2caeb29e6?vcp=1&amp;pid=2424c787e&amp;color=0,0,0&amp;vtp=1&amp;bbb=1&amp;hb=1">
            <a:extLst>
              <a:ext uri="{FF2B5EF4-FFF2-40B4-BE49-F238E27FC236}">
                <a16:creationId xmlns:a16="http://schemas.microsoft.com/office/drawing/2014/main" id="{38F60FAD-D43C-D94A-7728-3B8BA8452AA2}"/>
              </a:ext>
            </a:extLst>
          </p:cNvPr>
          <p:cNvSpPr/>
          <p:nvPr/>
        </p:nvSpPr>
        <p:spPr>
          <a:xfrm>
            <a:off x="502920" y="931238"/>
            <a:ext cx="11183112" cy="11720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我是肚子里没食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心发慌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这屋子热就晕过去了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不要紧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这可怎么说的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穷人的命就像个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枣核儿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，A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两头尖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，B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中间大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小的时候不饿死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万幸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到老的时候不饿死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万难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只有中间一段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年轻力壮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不怕饥饿劳碌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还能像个人儿似的</a:t>
            </a:r>
            <a:r>
              <a:rPr lang="en-US" altLang="zh-CN" b="0" i="0" u="sng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  <p:sp>
        <p:nvSpPr>
          <p:cNvPr id="3" name="QM_8_BD.33_3#2caeb29e6?vcp=1&amp;pid=2424c787e&amp;color=0,0,0&amp;vtp=1&amp;bbb=1&amp;hb=1">
            <a:extLst>
              <a:ext uri="{FF2B5EF4-FFF2-40B4-BE49-F238E27FC236}">
                <a16:creationId xmlns:a16="http://schemas.microsoft.com/office/drawing/2014/main" id="{6C3A6351-5E2F-16A9-943E-7AF254002B0F}"/>
              </a:ext>
            </a:extLst>
          </p:cNvPr>
          <p:cNvSpPr/>
          <p:nvPr/>
        </p:nvSpPr>
        <p:spPr>
          <a:xfrm>
            <a:off x="502920" y="2178363"/>
            <a:ext cx="11183112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您说得痛快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大实话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干这行的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谁早晚也有一个跟头摔死的行市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早晚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人就该这么一辈子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可也不尽然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这不是赶上这年月了吗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要是好年头儿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太太平平的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没什么张大帅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吴大帅的争地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成天价地打仗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粮食便宜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咱们的日子也不至于这么苦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就是张大帅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吴大帅把咱们害苦了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盼着吧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总该有那么一天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世道不能老这样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几时能把它兜底儿翻个个儿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让穷人的气儿喘顺了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刮风下雨不要紧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天不能老阴着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太阳总有出来的时候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云彩多厚也挡不住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别看老阳儿躲在云彩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背后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它是在那儿按劲儿呢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一出来就是晴天大日头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我也缓过气儿来了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谢谢众位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门外有喊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卖素包子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的声音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87285308"/>
      </p:ext>
    </p:extLst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33_3#2caeb29e6?vcp=1&amp;pid=2424c787e&amp;color=0,0,0&amp;vtp=1&amp;bbb=1&amp;hb=1">
            <a:extLst>
              <a:ext uri="{FF2B5EF4-FFF2-40B4-BE49-F238E27FC236}">
                <a16:creationId xmlns:a16="http://schemas.microsoft.com/office/drawing/2014/main" id="{6FA043F1-CBED-94BE-D914-06F584582CB0}"/>
              </a:ext>
            </a:extLst>
          </p:cNvPr>
          <p:cNvSpPr/>
          <p:nvPr/>
        </p:nvSpPr>
        <p:spPr>
          <a:xfrm>
            <a:off x="502920" y="941810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老爷子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您先等等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祥子匆匆回来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手里用白菜叶儿托着十个素包子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一直送到老马的面前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dirty="0"/>
          </a:p>
        </p:txBody>
      </p:sp>
      <p:sp>
        <p:nvSpPr>
          <p:cNvPr id="3" name="QM_8_BD.33_4#2caeb29e6?vcp=1&amp;pid=2424c787e&amp;color=0,0,0&amp;vtp=1&amp;bbb=1&amp;hb=1">
            <a:extLst>
              <a:ext uri="{FF2B5EF4-FFF2-40B4-BE49-F238E27FC236}">
                <a16:creationId xmlns:a16="http://schemas.microsoft.com/office/drawing/2014/main" id="{01AA6C70-EEE0-F428-EBBF-104E5A2A2EFB}"/>
              </a:ext>
            </a:extLst>
          </p:cNvPr>
          <p:cNvSpPr/>
          <p:nvPr/>
        </p:nvSpPr>
        <p:spPr>
          <a:xfrm>
            <a:off x="502920" y="1769645"/>
            <a:ext cx="11183112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您吃吧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我叫小马去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我的小孙子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他还在外边看着车呢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祥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敢情那是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您坐下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望望包子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我这可就叨扰了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难得哥儿们这点子义气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用手抹抹眼泪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又用手摸了好几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回包子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可始终没往起拿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祥子拉着小马走进来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小马十二三岁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脸上挺瘦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可是身上穿得挺圆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两只大眼睛闪闪冒亮光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鼻子冻得通红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一脸稚气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小马儿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乖乖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给你这包子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这位大叔给你买的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望了望祥子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接过包子来一口一个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爷爷吃了吗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唉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慢慢吃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爷爷吃两个就够了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剩下都是你的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吃完了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咱们收车回家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不拉啦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19561806"/>
      </p:ext>
    </p:extLst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33_5#2caeb29e6?vcp=1&amp;pid=2424c787e&amp;color=0,0,0&amp;vtp=1&amp;bbb=1">
            <a:extLst>
              <a:ext uri="{FF2B5EF4-FFF2-40B4-BE49-F238E27FC236}">
                <a16:creationId xmlns:a16="http://schemas.microsoft.com/office/drawing/2014/main" id="{121F091E-D50C-05A4-C1B9-BCDD40D573AB}"/>
              </a:ext>
            </a:extLst>
          </p:cNvPr>
          <p:cNvSpPr/>
          <p:nvPr/>
        </p:nvSpPr>
        <p:spPr>
          <a:xfrm>
            <a:off x="502920" y="900000"/>
            <a:ext cx="11183112" cy="3389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您吃三个吧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剩下是我的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我回头把爷爷拉回家去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你十几岁了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十三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帮着爷爷拉车呀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我在车后边推着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让爷爷省点儿力气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我也多认识道儿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将来好自己拉车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不用问警察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倒有个心眼儿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长大了咱不拉车了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不拉车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那敢情好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可也得成啊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怎样不成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你长大了就该是好年头了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是真的吗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那么我就快快地长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长得跟这位大叔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指祥子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一样儿高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6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小顺子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你爸爸呢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</p:txBody>
      </p:sp>
      <p:sp>
        <p:nvSpPr>
          <p:cNvPr id="3" name="QM_8_BD.33_6#2caeb29e6?vcp=1&amp;pid=2424c787e&amp;color=0,0,0&amp;vtp=1&amp;bbb=1&amp;hb=1">
            <a:extLst>
              <a:ext uri="{FF2B5EF4-FFF2-40B4-BE49-F238E27FC236}">
                <a16:creationId xmlns:a16="http://schemas.microsoft.com/office/drawing/2014/main" id="{79B8C9CE-1E7D-CB3D-AAF2-49AF7370A1EF}"/>
              </a:ext>
            </a:extLst>
          </p:cNvPr>
          <p:cNvSpPr/>
          <p:nvPr/>
        </p:nvSpPr>
        <p:spPr>
          <a:xfrm>
            <a:off x="502920" y="4309047"/>
            <a:ext cx="11183112" cy="201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爸爸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他爹也是因为那一年打仗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让大兵给拉夫去了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一去不回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媳妇也走了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就剩下我们爷儿俩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吃这</a:t>
            </a:r>
          </a:p>
          <a:p>
            <a:pPr latinLnBrk="1"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辆车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车破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可是自己的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就仗着天天不必为车份儿着急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挣多挣少爷儿俩苦混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没法啊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马：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爷爷咱走吧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老马拉小马走出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众人目送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algn="r"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略有删改）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66917233"/>
      </p:ext>
    </p:extLst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34_1#1980c0e37?sp=1&amp;vcp=1&amp;pid=2caeb29e6&amp;color=0,0,0&amp;vtp=1&amp;bt=1&amp;bbb=1"/>
          <p:cNvSpPr/>
          <p:nvPr/>
        </p:nvSpPr>
        <p:spPr>
          <a:xfrm>
            <a:off x="502920" y="1236919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【梳理冲突】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冲突是戏剧构成的重要内容。阅读选文，补全人物之间的矛盾冲突。（4分）</a:t>
            </a:r>
            <a:endParaRPr lang="en-US" altLang="zh-CN" sz="1800" dirty="0"/>
          </a:p>
        </p:txBody>
      </p:sp>
      <p:pic>
        <p:nvPicPr>
          <p:cNvPr id="3" name="QB_9_BD.34_2#1980c0e37?vcp=1&amp;pid=2caeb29e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016" y="1718376"/>
            <a:ext cx="9646920" cy="344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9_BD.34_3#1980c0e37?sp=1&amp;vcp=1&amp;pid=2caeb29e6&amp;color=0,0,0&amp;vtp=1&amp;bbb=1"/>
          <p:cNvSpPr/>
          <p:nvPr/>
        </p:nvSpPr>
        <p:spPr>
          <a:xfrm>
            <a:off x="502920" y="5299776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1800" dirty="0"/>
          </a:p>
        </p:txBody>
      </p:sp>
      <p:sp>
        <p:nvSpPr>
          <p:cNvPr id="6" name="QB_9_AN.35_1#1980c0e37.blank?vcp=1&amp;pid=2caeb29e6&amp;color=0,0,0&amp;vpa=12&amp;vtp=1&amp;bbb=1"/>
          <p:cNvSpPr/>
          <p:nvPr/>
        </p:nvSpPr>
        <p:spPr>
          <a:xfrm>
            <a:off x="737076" y="5269296"/>
            <a:ext cx="485457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众人：感叹世道不太平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老马：相信穷人能翻身</a:t>
            </a:r>
            <a:endParaRPr lang="en-US" altLang="zh-CN" dirty="0"/>
          </a:p>
        </p:txBody>
      </p:sp>
      <p:sp>
        <p:nvSpPr>
          <p:cNvPr id="7" name="QB_9_AN.36_1#1980c0e37.blank?vcp=1&amp;pid=2caeb29e6&amp;color=0,0,0&amp;vpa=13&amp;vtp=1&amp;bbb=1"/>
          <p:cNvSpPr/>
          <p:nvPr/>
        </p:nvSpPr>
        <p:spPr>
          <a:xfrm>
            <a:off x="737076" y="5667441"/>
            <a:ext cx="702627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小马：想快点儿长大好拉车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小顺子：希望他长大能不再拉车（4分）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37_1#ed4dd1a46?sp=1&amp;vcp=1&amp;pid=2caeb29e6&amp;color=0,0,0&amp;vtp=1&amp;bt=1&amp;bbb=1&amp;hb=1"/>
          <p:cNvSpPr/>
          <p:nvPr/>
        </p:nvSpPr>
        <p:spPr>
          <a:xfrm>
            <a:off x="502920" y="1815499"/>
            <a:ext cx="11183112" cy="1184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【揣摩台词】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细读画横线处的台词，你认为哪一处该读重音？并说明理由。（3分）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马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穷人的命就像个枣核儿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两头尖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中间大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小的时候不饿死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到老的时候不饿死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万难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中间一段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年轻力壮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不怕饥饿劳碌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还能像个人儿似的</a:t>
            </a:r>
            <a:r>
              <a:rPr lang="en-US" altLang="zh-CN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  <p:sp>
        <p:nvSpPr>
          <p:cNvPr id="3" name="QO_9_AN.38_1#ed4dd1a46?vcp=1&amp;pid=2caeb29e6&amp;color=0,0,0&amp;vtp=1&amp;bbb=1&amp;hb=1"/>
          <p:cNvSpPr/>
          <p:nvPr/>
        </p:nvSpPr>
        <p:spPr>
          <a:xfrm>
            <a:off x="502920" y="3060226"/>
            <a:ext cx="11183112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【示例一】A处重读。“两头尖”表面上讲枣核儿的特点，实则指穷人年幼和年老时生存之艰难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，随时有丧命的危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险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，重读“两头尖”，强调老马体会到的穷人人生之苦，传递出老马对这种朝不保夕的悲惨命运的悲叹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，体现出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当时社会背景下穷人的悲惨命运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示例二】B处重读。“中间大”表面上讲枣核儿的特点，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实则指穷人在年轻力壮生命力尚且顽强时的生存状况，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“中间大”，强调老马对自己年轻力壮时的生活的怀念和聊以自慰，表现老马饱尝生活艰辛后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，仍对生活抱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有希望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39_1#ff866b376?sp=1&amp;vcp=1&amp;pid=2caeb29e6&amp;color=0,0,0&amp;vtp=1&amp;bt=1&amp;bbb=1&amp;hb=1"/>
          <p:cNvSpPr/>
          <p:nvPr/>
        </p:nvSpPr>
        <p:spPr>
          <a:xfrm>
            <a:off x="502920" y="1189707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【探究改编】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剧本把原著中的“祥子目送”改为了“众人目送”。你认同这样的改编吗？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并结合作品内容简述理由。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4分）</a:t>
            </a:r>
            <a:endParaRPr lang="en-US" altLang="zh-CN" dirty="0"/>
          </a:p>
        </p:txBody>
      </p:sp>
      <p:graphicFrame>
        <p:nvGraphicFramePr>
          <p:cNvPr id="34" name="QO_9_BD.39_2#ff866b376?colgroup=48&amp;vcp=1&amp;pid=2caeb29e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850293"/>
              </p:ext>
            </p:extLst>
          </p:nvPr>
        </p:nvGraphicFramePr>
        <p:xfrm>
          <a:off x="502920" y="2097884"/>
          <a:ext cx="11164824" cy="1867281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672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链接材料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祥子呆呆地立在门外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看着这一老一少和那辆破车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在小马儿身上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他似乎看见了自己的过去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在老者身上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似乎看到了自己的将来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节选自老舍《骆驼祥子》）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O_9_AN.40_1#ff866b376?vcp=1&amp;pid=2caeb29e6&amp;color=0,0,0&amp;vtp=1&amp;bbb=1&amp;hb=1"/>
          <p:cNvSpPr/>
          <p:nvPr/>
        </p:nvSpPr>
        <p:spPr>
          <a:xfrm>
            <a:off x="502920" y="4104483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【示例一】我不认同这样的改编。原著中祥子看到老马、小马的命运后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，对自己想有一辆人力车的信念产生了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一定的动摇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。他深刻看到了穷人人生之苦，明白即使拥有自己的人力车仍改变不了穷人悲惨的命运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，这一想法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为后面的人生转折埋下伏笔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。祥子目送看似闲笔，实则富有深意。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示例二】我认同这样的改编。老马、小马的悲惨遭遇给众人带来了极大的心理震撼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，激起了大家的恻隐之心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和对艰难生活的由衷感慨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，直至老马、小马离开时仍不由目送，以此突出众人此时内心的不平静。（4分）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41_1#2008e59b0?sp=1&amp;vcp=1&amp;pid=2caeb29e6&amp;color=0,0,0&amp;vtp=1&amp;bt=1&amp;bbb=1&amp;hb=1"/>
          <p:cNvSpPr/>
          <p:nvPr/>
        </p:nvSpPr>
        <p:spPr>
          <a:xfrm>
            <a:off x="502920" y="1611887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【发表观感】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台词往往有言外之意。你是如何理解选文中老马说的“太阳总有出来的时候”这句话的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？并请从下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面人物中任选一个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，结合选文及名著内容探寻“阳光”对生活的积极意义。（6分）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.简·爱（《简·爱》）</a:t>
            </a:r>
            <a:r>
              <a:rPr lang="en-US" altLang="zh-CN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B.孙少平（《平凡的世界》）</a:t>
            </a:r>
            <a:r>
              <a:rPr lang="en-US" altLang="zh-CN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C.鲁迅（《朝花夕拾》）</a:t>
            </a:r>
            <a:endParaRPr lang="en-US" altLang="zh-CN" dirty="0"/>
          </a:p>
        </p:txBody>
      </p:sp>
      <p:sp>
        <p:nvSpPr>
          <p:cNvPr id="3" name="QO_9_AN.42_1#2008e59b0?vcp=1&amp;pid=2caeb29e6&amp;color=0,0,0&amp;vtp=1&amp;bbb=1&amp;hb=1"/>
          <p:cNvSpPr/>
          <p:nvPr/>
        </p:nvSpPr>
        <p:spPr>
          <a:xfrm>
            <a:off x="502920" y="2852169"/>
            <a:ext cx="11183112" cy="2868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第一问：老马说出“太阳总有出来的时候”这句话，意味着老马相信穷人能翻身，世道会改变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，对未来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充满希望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。（2分）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二问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：【示例一】选择简·爱。老马生活穷困潦倒，但众人的关照给了他阳光般的温暖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。海伦的宽容和善是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·爱生命中的一道光，安抚了她无助不安的灵魂。他们从这些事、这些人中感受到人间的善良和温柔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，让他们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在艰难生活中不丧失希望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。这告诉我们，无论生活有多么艰难，只要有信念，有爱，有尊重，能坚持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，就有可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能找到生活的意义和价值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。这些阳光不仅让生命个体感受到温暖和力量，更是对人性的一种肯定和弘扬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。即使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在最黑暗的时刻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，只要心中有光，就有希望走出困境，找到属于自己的幸福。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AN.42_2#2008e59b0?vcp=1&amp;pid=2caeb29e6&amp;color=0,0,0&amp;mp=1&amp;vtp=1&amp;bt=1&amp;bbb=1&amp;hb=1"/>
          <p:cNvSpPr/>
          <p:nvPr/>
        </p:nvSpPr>
        <p:spPr>
          <a:xfrm>
            <a:off x="502920" y="2032733"/>
            <a:ext cx="11183112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【示例二】选择孙少平。选文中老马在困境中的坚守，众人改变自己命运的意识都告诉我们，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想要创造新生活，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实现价值就要心怀梦想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，努力坚持。孙少平从田晓霞那儿得到的阳光终究会远去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，他的那份坚守除了来自他人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激励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，更多来自内心的信念和力量。我从他们的经历中明白，无论身处何种环境，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只要心中有阳光就有希望，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就有可能创造出属于自己的美好生活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示例三】选择鲁迅。老马饥寒交迫之时得到祥子和众人的关心照顾，这让老马心存感激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，不禁感叹太阳总有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出来的时候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。《朝花夕拾》中的长妈妈、少年闰土、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藤野先生等一个个淳朴善良的鲜活人物就像一道道的阳光，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给鲁迅带来温暖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，照亮鲁迅前行的道路。老马、鲁迅的经历无不促使我们对人性、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社会有更深刻的思考和反思，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他们的经历也照亮了无数人的心灵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。启示我们去思考，去抗争，去追求真正的生活。（4分）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02201789b?vcp=1&amp;pid=9ba167f9c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［2024杭州临平区一模节选］年级举行“我爱现代诗”展演活动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，你所在的小组</a:t>
            </a: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选择了诗歌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《硝石》作为探究的作品，代表班级参加年级展演活动。（14分）</a:t>
            </a:r>
            <a:endParaRPr lang="en-US" altLang="zh-CN" sz="2400" dirty="0"/>
          </a:p>
        </p:txBody>
      </p:sp>
      <p:sp>
        <p:nvSpPr>
          <p:cNvPr id="3" name="QM_8_BD.43_1#41ee08c9f?vcp=1&amp;pid=02201789b&amp;color=0,0,0&amp;vtp=1&amp;bbb=1"/>
          <p:cNvSpPr/>
          <p:nvPr/>
        </p:nvSpPr>
        <p:spPr>
          <a:xfrm>
            <a:off x="502920" y="1625600"/>
            <a:ext cx="11183112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硝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［智利］聂鲁达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硝石啊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你是皓月的片屑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晒枯的草原上的谷物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粗砺的沙滩边的浪沫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埋在土里的素馨花瓣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陷入地底的星辰的粉末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劫后荒野上的白雪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把柄雪亮的钢刀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血花迸溅的白玫瑰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你钟乳石般莹莹的光泽下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和人在一起的是凄凉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寒风与悲伤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 algn="ctr" latinLnBrk="1">
              <a:lnSpc>
                <a:spcPct val="150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89c60602.fixed?vcp=1&amp;pid=5819dfee5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专题十一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戏剧、现代诗歌阅读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43_1#41ee08c9f?vcp=1&amp;pid=02201789b&amp;color=0,0,0&amp;vtp=1&amp;bbb=1">
            <a:extLst>
              <a:ext uri="{FF2B5EF4-FFF2-40B4-BE49-F238E27FC236}">
                <a16:creationId xmlns:a16="http://schemas.microsoft.com/office/drawing/2014/main" id="{34018449-EFDA-CCA9-05E5-CFC89F91979F}"/>
              </a:ext>
            </a:extLst>
          </p:cNvPr>
          <p:cNvSpPr/>
          <p:nvPr/>
        </p:nvSpPr>
        <p:spPr>
          <a:xfrm>
            <a:off x="502920" y="2840675"/>
            <a:ext cx="1118311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褴褛和孤独是他的奖章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荒凉土地上的弟兄们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我的心和你们在一起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好比出鞘的剑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准备战斗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505012726"/>
      </p:ext>
    </p:extLst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44_1#6665f96f4?sp=1&amp;vcp=1&amp;pid=41ee08c9f&amp;color=0,0,0&amp;vtp=1&amp;bt=1&amp;bbb=1"/>
          <p:cNvSpPr/>
          <p:nvPr/>
        </p:nvSpPr>
        <p:spPr>
          <a:xfrm>
            <a:off x="502920" y="1183991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1.组员对展示海报的背景色彩和相应图案，提出了几种不同的方案。你建议选择哪种？请简述理由。（4分）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.蓝色背景，大量白色硝石晶体集中一处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.漆黑的夜，皎月、孤独剑客的背影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.白底，花瓣、钢刀、玫瑰等随意分布</a:t>
            </a:r>
            <a:endParaRPr lang="en-US" altLang="zh-CN" sz="1800" dirty="0"/>
          </a:p>
        </p:txBody>
      </p:sp>
      <p:sp>
        <p:nvSpPr>
          <p:cNvPr id="3" name="QO_9_AN.45_1#6665f96f4?vcp=1&amp;pid=41ee08c9f&amp;color=0,0,0&amp;vtp=1&amp;bbb=1&amp;hb=1"/>
          <p:cNvSpPr/>
          <p:nvPr/>
        </p:nvSpPr>
        <p:spPr>
          <a:xfrm>
            <a:off x="502920" y="2840388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【示例】B。能很好地呼应诗中的孤独和战斗精神。黑夜象征着艰难和困苦，皎月则象征着希望和理想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，而孤独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剑客的背影则传达出一种坚韧不拔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、勇往直前的精神，这与诗歌的主旨和情感基调高度契合。（4分）</a:t>
            </a:r>
            <a:endParaRPr lang="en-US" altLang="zh-CN" dirty="0"/>
          </a:p>
        </p:txBody>
      </p:sp>
      <p:sp>
        <p:nvSpPr>
          <p:cNvPr id="4" name="QO_9_BD.46_1#74938ec1d?sp=1&amp;vcp=1&amp;pid=41ee08c9f&amp;color=0,0,0&amp;vtp=1&amp;bbb=1&amp;hb=1"/>
          <p:cNvSpPr/>
          <p:nvPr/>
        </p:nvSpPr>
        <p:spPr>
          <a:xfrm>
            <a:off x="502920" y="3660173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2.活动中，小组将选择《硝石》中的一处向同学简析诗歌的创意。请参考示例，简要分析。（4分）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大家看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乡愁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乡愁是一张小小的邮票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这个比喻很有创意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把抽象的情感变得具体可感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邮票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代表家书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承载着思念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连接两个空间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慰藉母子牵挂之情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O_9_AN.47_1#74938ec1d?vcp=1&amp;pid=41ee08c9f&amp;color=0,0,0&amp;vtp=1&amp;bbb=1&amp;hb=1"/>
          <p:cNvSpPr/>
          <p:nvPr/>
        </p:nvSpPr>
        <p:spPr>
          <a:xfrm>
            <a:off x="502920" y="4895058"/>
            <a:ext cx="11183112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【示例】大家看《硝石》中“陷入地底的星辰的粉末”，这个比喻非常有创意。诗人把硝石比作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“陷入地底的星辰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的粉末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”，不仅描绘了硝石的光泽，更是通过星辰的象征意义，赋予硝石高远、圣洁的意蕴。同时，“粉末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”的细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腻也与硝石的形态相吻合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，使得这一比喻既形象又富有诗意。（4分）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48_1#81a2b3080?sp=1&amp;vcp=1&amp;pid=41ee08c9f&amp;color=0,0,0&amp;vtp=1&amp;bt=1&amp;bbb=1&amp;hb=1"/>
          <p:cNvSpPr/>
          <p:nvPr/>
        </p:nvSpPr>
        <p:spPr>
          <a:xfrm>
            <a:off x="502920" y="1185484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3.组员准备将“硝石”与名著人物的品行特质进行类比，你会从以下备选人物中选谁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？请结合作品内容补全展演介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.《简·爱》简·爱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B.《海底两万里》尼摩船长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C.《钢铁是怎样炼成的》保尔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展演介绍词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：聂鲁达笔下的硝石是____、____的，就像《____》中的____，他（她）____。</a:t>
            </a:r>
            <a:endParaRPr lang="en-US" altLang="zh-CN" dirty="0"/>
          </a:p>
        </p:txBody>
      </p:sp>
      <p:sp>
        <p:nvSpPr>
          <p:cNvPr id="3" name="QO_9_AN.49_1#81a2b3080?vcp=1&amp;pid=41ee08c9f&amp;color=0,0,0&amp;vtp=1&amp;bbb=1&amp;hb=1"/>
          <p:cNvSpPr/>
          <p:nvPr/>
        </p:nvSpPr>
        <p:spPr>
          <a:xfrm>
            <a:off x="502920" y="2841881"/>
            <a:ext cx="11183112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【示例一】坚韧不屈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充满斗志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钢铁是怎样炼成的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保尔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在战场上英勇无畏，多次负伤仍坚持战斗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。面对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生活中的种种困难和挑战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，他从未退缩，而是以钢铁般的意志和决心去克服。他不仅是一个坚定的革命者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，更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是一个充满斗志的人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，他的精神力量就像硝石一样，熠熠生辉，永不磨灭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示例二】勇敢坚定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永不屈服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简·爱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简·爱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自幼父母双亡，寄人篱下，在孤儿院长大，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经历了种种磨难，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但她从未向命运低头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。她勇于追求自己的幸福，坚持自我，最终收获了真爱与尊严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示例三】神秘深邃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充满力量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海底两万里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尼摩船长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是“诺第留斯号”潜水艇的船长，知识渊博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，机智勇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敢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。他反对殖民主义，利用“诺第留斯号”在海底打捞获得的巨额财富援助那些被压迫的民族和穷苦的民众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，支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持他们为争取独立而进行正义的斗争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，是一位真正的勇士和英雄（6分）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bf84b49b5?vcp=1&amp;pid=9ba167f9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［2022湖州南浔区一模］</a:t>
            </a:r>
            <a:endParaRPr lang="en-US" altLang="zh-CN" sz="2400" dirty="0"/>
          </a:p>
        </p:txBody>
      </p:sp>
      <p:sp>
        <p:nvSpPr>
          <p:cNvPr id="3" name="QM_8_BD.50_1#7fddcac44?vcp=1&amp;pid=bf84b49b5&amp;color=0,0,0&amp;vtp=1&amp;bbb=1"/>
          <p:cNvSpPr/>
          <p:nvPr/>
        </p:nvSpPr>
        <p:spPr>
          <a:xfrm>
            <a:off x="502920" y="1270000"/>
            <a:ext cx="11183112" cy="5104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前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慢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木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心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记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得早先少年时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家诚诚恳恳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说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一句是一句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清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早上火车站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长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街黑暗无行人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卖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豆浆的小店冒着热气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前的日色变得慢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邮件都慢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生只够爱一个人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前的锁也好看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钥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匙精美有样子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锁了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人家就懂了</a:t>
            </a:r>
            <a:endParaRPr lang="en-US" altLang="zh-CN" sz="1800" dirty="0"/>
          </a:p>
          <a:p>
            <a:pPr algn="r"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选自木心《云雀叫了一整天》）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1_1#fb55602d8?vcp=1&amp;pid=7fddcac44&amp;color=0,0,0&amp;vtp=1&amp;bt=1&amp;bbb=1"/>
          <p:cNvSpPr/>
          <p:nvPr/>
        </p:nvSpPr>
        <p:spPr>
          <a:xfrm>
            <a:off x="502920" y="264979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4.运用你所学过的鉴赏诗歌的方法，品鉴《从前慢》。（4分）</a:t>
            </a:r>
            <a:endParaRPr lang="en-US" altLang="zh-CN" sz="1800" dirty="0"/>
          </a:p>
        </p:txBody>
      </p:sp>
      <p:sp>
        <p:nvSpPr>
          <p:cNvPr id="3" name="QO_9_AN.52_1#fb55602d8?vcp=1&amp;pid=7fddcac44&amp;color=0,0,0&amp;vtp=1&amp;bbb=1&amp;hb=1"/>
          <p:cNvSpPr/>
          <p:nvPr/>
        </p:nvSpPr>
        <p:spPr>
          <a:xfrm>
            <a:off x="502920" y="3048256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【示例一】抓意象品鉴诗歌。诗歌意象丰富，意蕴深远。比如，清晨的“火车站”、黑暗无行人的“长街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”、冒着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热气的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“小店”，勾勒了一幅幅慢节奏生活的图景，传达了作者对过去时光的怀念之情。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示例二】品鉴诗歌语言。本诗语言平淡、简洁，但内涵丰富。比如，诗歌用“是一句”“只够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”等简单几个词语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就表达出了含义丰富的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“慢”，“车”“马”“邮件”，更使这种“慢”显得悠长。言辞虽简约，怀念却绵长。（4分）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3_1#3bea7bbd9?sp=1&amp;vcp=1&amp;pid=7fddcac44&amp;color=0,0,0&amp;vtp=1&amp;bt=1&amp;bbb=1"/>
          <p:cNvSpPr/>
          <p:nvPr/>
        </p:nvSpPr>
        <p:spPr>
          <a:xfrm>
            <a:off x="502920" y="1191612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.下列名著与本诗在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“艺术特色”上均有很多共同点，请任选一部结合内容进行探究。（5分）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备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选名著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：《艾青诗选》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《儒林外史》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《朝花夕拾》</a:t>
            </a:r>
            <a:endParaRPr lang="en-US" altLang="zh-CN" sz="1800" dirty="0"/>
          </a:p>
        </p:txBody>
      </p:sp>
      <p:sp>
        <p:nvSpPr>
          <p:cNvPr id="3" name="QO_9_AN.54_1#3bea7bbd9?vcp=1&amp;pid=7fddcac44&amp;color=0,0,0&amp;vtp=1&amp;bbb=1&amp;hb=1"/>
          <p:cNvSpPr/>
          <p:nvPr/>
        </p:nvSpPr>
        <p:spPr>
          <a:xfrm>
            <a:off x="502920" y="2019779"/>
            <a:ext cx="11183112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【示例一】我选《艾青诗选》，这两个作品都用简洁、凝练的语言表达了丰富的含义。例如，《从前慢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》“诚诚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恳恳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”“只够”简洁凝练地表现了以前的人诚恳、专一的优秀品质，表达了诗人对慢生活的怀念。《艾青诗选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》中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镜子》里“真实”“不隐瞒缺点”等词，言简意赅地表达了作者对直言之士的赞美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，鞭挞和嘲讽了生活中的种种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丑恶现象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，弘扬了正直无私的品格。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示例二】我选《儒林外史》，这两个作品都运用了对比手法。例如，《从前慢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》把从前与现在的生活方式进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行对比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，凸显了作者对过去的怀念。《儒林外史》中范进中举这一情节，通过胡屠户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、乡邻们对范进的态度前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后变化的对比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，反映出封建社会科举制度对世人精神的祸害，抨击科举制度的弊害、罪恶。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示例三】我选《朝花夕拾》，这两个作品都委婉地表达主题，含蓄又深远。例如，《从前慢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》对以前生活中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各种场景进行描绘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，委婉地表达出自己对以前生活的怀念。《朝花夕拾》中《五猖会》一文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，鲁迅则把自己对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儿童教育的观点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，隐藏在父亲逼“我”背诵《鉴略》的情节中，委婉地表达了对封建教育的不满。（5分）</a:t>
            </a:r>
            <a:endParaRPr lang="en-US" altLang="zh-CN" dirty="0"/>
          </a:p>
        </p:txBody>
      </p:sp>
      <p:sp>
        <p:nvSpPr>
          <p:cNvPr id="4" name="QO_9_BD.53_1#3bea7bbd9?sp=1&amp;vcp=1&amp;pid=7fddcac44&amp;color=0,0,0&amp;vtp=1&amp;bt=1&amp;bbb=1&amp;zzd= 1">
            <a:extLst>
              <a:ext uri="{FF2B5EF4-FFF2-40B4-BE49-F238E27FC236}">
                <a16:creationId xmlns:a16="http://schemas.microsoft.com/office/drawing/2014/main" id="{8728E320-A561-758F-ED69-15CF3ADF3790}"/>
              </a:ext>
            </a:extLst>
          </p:cNvPr>
          <p:cNvSpPr/>
          <p:nvPr/>
        </p:nvSpPr>
        <p:spPr>
          <a:xfrm>
            <a:off x="1226852" y="15726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O_9_BD.53_1#3bea7bbd9?sp=1&amp;vcp=1&amp;pid=7fddcac44&amp;color=0,0,0&amp;vtp=1&amp;bt=1&amp;bbb=1&amp;zzd= 1">
            <a:extLst>
              <a:ext uri="{FF2B5EF4-FFF2-40B4-BE49-F238E27FC236}">
                <a16:creationId xmlns:a16="http://schemas.microsoft.com/office/drawing/2014/main" id="{8DE1F53C-9FAE-E341-6CB1-1435BFAA8813}"/>
              </a:ext>
            </a:extLst>
          </p:cNvPr>
          <p:cNvSpPr/>
          <p:nvPr/>
        </p:nvSpPr>
        <p:spPr>
          <a:xfrm>
            <a:off x="1455452" y="15726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9_BD.53_1#3bea7bbd9?sp=1&amp;vcp=1&amp;pid=7fddcac44&amp;color=0,0,0&amp;vtp=1&amp;bt=1&amp;bbb=1&amp;zzd= 1">
            <a:extLst>
              <a:ext uri="{FF2B5EF4-FFF2-40B4-BE49-F238E27FC236}">
                <a16:creationId xmlns:a16="http://schemas.microsoft.com/office/drawing/2014/main" id="{E8C525BE-6E43-36D8-8915-0AF4988EA577}"/>
              </a:ext>
            </a:extLst>
          </p:cNvPr>
          <p:cNvSpPr/>
          <p:nvPr/>
        </p:nvSpPr>
        <p:spPr>
          <a:xfrm>
            <a:off x="1684052" y="15726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9_BD.53_1#3bea7bbd9?sp=1&amp;vcp=1&amp;pid=7fddcac44&amp;color=0,0,0&amp;vtp=1&amp;bt=1&amp;bbb=1&amp;zzd= 1">
            <a:extLst>
              <a:ext uri="{FF2B5EF4-FFF2-40B4-BE49-F238E27FC236}">
                <a16:creationId xmlns:a16="http://schemas.microsoft.com/office/drawing/2014/main" id="{D615AF91-CEAD-A559-3319-3A01EB0822D8}"/>
              </a:ext>
            </a:extLst>
          </p:cNvPr>
          <p:cNvSpPr/>
          <p:nvPr/>
        </p:nvSpPr>
        <p:spPr>
          <a:xfrm>
            <a:off x="1912652" y="15726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9_BD.53_1#3bea7bbd9?sp=1&amp;vcp=1&amp;pid=7fddcac44&amp;color=0,0,0&amp;vtp=1&amp;bt=1&amp;bbb=1&amp;zzd= 1">
            <a:extLst>
              <a:ext uri="{FF2B5EF4-FFF2-40B4-BE49-F238E27FC236}">
                <a16:creationId xmlns:a16="http://schemas.microsoft.com/office/drawing/2014/main" id="{6CD12136-AFE6-3A83-94DA-58C5C62228BF}"/>
              </a:ext>
            </a:extLst>
          </p:cNvPr>
          <p:cNvSpPr/>
          <p:nvPr/>
        </p:nvSpPr>
        <p:spPr>
          <a:xfrm>
            <a:off x="2141252" y="15726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90f2b9de.fixed?vcp=1&amp;pid=189c6060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原创题补充练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fcb4510a?vcp=1&amp;pid=632656c9b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［2024原创］</a:t>
            </a:r>
            <a:endParaRPr lang="en-US" altLang="zh-CN" sz="2400" dirty="0"/>
          </a:p>
        </p:txBody>
      </p:sp>
      <p:sp>
        <p:nvSpPr>
          <p:cNvPr id="3" name="QM_7_BD.55_1#b09266acf?vcp=1&amp;pid=1fcb4510a&amp;color=0,0,0&amp;vtp=1&amp;bbb=1"/>
          <p:cNvSpPr/>
          <p:nvPr/>
        </p:nvSpPr>
        <p:spPr>
          <a:xfrm>
            <a:off x="502920" y="1270000"/>
            <a:ext cx="11183112" cy="4961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京剧《司马迁》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二场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廷祸（节选）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郭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启宏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时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：汉武帝天汉二年（公元前99年）。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：长安，未央宫武台殿。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：司马迁——字子长，太史令，后拜中书令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——汉武帝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——都尉，贰师将军李广利之族弟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杜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——廷尉，后擢升御史大夫，司马迁好友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——宫廷巫师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履忧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——骑都尉李陵之麾骑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文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、武将、黄门、侍卫若干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2#b09266acf?vcp=1&amp;pid=1fcb4510a&amp;color=0,0,0&amp;vtp=1&amp;bt=1&amp;bbb=1&amp;hb=1"/>
          <p:cNvSpPr/>
          <p:nvPr/>
        </p:nvSpPr>
        <p:spPr>
          <a:xfrm>
            <a:off x="502920" y="900000"/>
            <a:ext cx="11183112" cy="5448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黄门甲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李陵将军麾下骑郑履忧有军情禀报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宣上殿来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黄门甲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万岁有旨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宣郑履忧上殿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郑履忧上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参见万岁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有何军情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万岁容奏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李陵将军到达浚稽山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刻石立碑之后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挥师南下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不料途中遭遇匈奴主力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单于八万兵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马将我军团团围住了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五千步卒怎挡八万兵马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五千步卒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一以当百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李陵将军身先士卒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振臂一呼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全军死战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杀伤匈奴一万余人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突出重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围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壮哉李陵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举杯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众人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万岁天威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举杯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2#b09266acf?vcp=1&amp;pid=1fcb4510a&amp;color=0,0,0&amp;vtp=1&amp;bt=1&amp;bbb=1&amp;hb=1">
            <a:extLst>
              <a:ext uri="{FF2B5EF4-FFF2-40B4-BE49-F238E27FC236}">
                <a16:creationId xmlns:a16="http://schemas.microsoft.com/office/drawing/2014/main" id="{9469E35E-A3AE-D10C-6414-D2304967C936}"/>
              </a:ext>
            </a:extLst>
          </p:cNvPr>
          <p:cNvSpPr/>
          <p:nvPr/>
        </p:nvSpPr>
        <p:spPr>
          <a:xfrm>
            <a:off x="502920" y="900000"/>
            <a:ext cx="11183112" cy="5448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不料叛将向匈奴告密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贰师将军又无救兵来援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我军矢尽粮绝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全军覆没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那李陵呢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李陵将军被俘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怎么讲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郑履忧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李陵将军他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被俘了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震怒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掷杯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气氛骤变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，【甲】。）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只恐战旗变降幡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宣李陵全家宫门听旨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命黄巫观看李陵老母脸上气色可有死丧之相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黄门甲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遵旨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引郑履忧下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众官坐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李陵既然打了败仗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就该以身殉国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为什么活着被俘呢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这不就是投降匈奴了吗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文官甲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叛国投敌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罪不容诛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杜周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叛将一家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全该斩首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09650766"/>
      </p:ext>
    </p:extLst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89c60602?lid=78ce08201&amp;cid=78ce08201&amp;vtp=1&amp;bt=1&amp;bbb=1">
            <a:hlinkClick r:id="rId3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189c60602?lid=242adb653&amp;cid=242adb653&amp;vtp=1&amp;bbb=1">
            <a:hlinkClick r:id="rId4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文体突破练</a:t>
            </a:r>
            <a:endParaRPr lang="en-US" altLang="zh-CN" sz="2800" dirty="0"/>
          </a:p>
        </p:txBody>
      </p:sp>
      <p:sp>
        <p:nvSpPr>
          <p:cNvPr id="4" name="C_1#目录1:189c60602?lid=f90f2b9de&amp;cid=f90f2b9de&amp;vtp=1&amp;bbb=1">
            <a:hlinkClick r:id="rId5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原创题补充练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2#b09266acf?vcp=1&amp;pid=1fcb4510a&amp;color=0,0,0&amp;vtp=1&amp;bt=1&amp;bbb=1&amp;hb=1">
            <a:extLst>
              <a:ext uri="{FF2B5EF4-FFF2-40B4-BE49-F238E27FC236}">
                <a16:creationId xmlns:a16="http://schemas.microsoft.com/office/drawing/2014/main" id="{55319C70-EAF1-D25E-86F3-F48C7E63CBA1}"/>
              </a:ext>
            </a:extLst>
          </p:cNvPr>
          <p:cNvSpPr/>
          <p:nvPr/>
        </p:nvSpPr>
        <p:spPr>
          <a:xfrm>
            <a:off x="502920" y="905615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众人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全家该斩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且慢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万岁暂息雷霆之怒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草芥愚臣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冒奏一言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M_7_BD.55_3#b09266acf?sp=1&amp;vcp=1&amp;pid=1fcb4510a&amp;color=0,0,0&amp;vtp=1&amp;bbb=1">
            <a:extLst>
              <a:ext uri="{FF2B5EF4-FFF2-40B4-BE49-F238E27FC236}">
                <a16:creationId xmlns:a16="http://schemas.microsoft.com/office/drawing/2014/main" id="{C782181B-E219-6157-3D9D-5F4894970FB4}"/>
              </a:ext>
            </a:extLst>
          </p:cNvPr>
          <p:cNvSpPr/>
          <p:nvPr/>
        </p:nvSpPr>
        <p:spPr>
          <a:xfrm>
            <a:off x="502920" y="1733450"/>
            <a:ext cx="11183112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臣观李陵平素为人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颇有国士之风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他今战败被俘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未能自尽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或许别有良图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沉吟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莫非他想寻找机会报效汉室么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黄门甲引黄巫上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黄门甲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启奏万岁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黄巫来到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黄巫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脂粉队里无颜色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巫觋丛中第一名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参见万岁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李陵之母气色如何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黄巫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启奏万岁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李陵之母天庭昏暗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地阁幽深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瞳孔无光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白眼失神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她是一副死丧之相啊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焦躁地挥手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黄巫随黄门甲下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</p:txBody>
      </p:sp>
      <p:sp>
        <p:nvSpPr>
          <p:cNvPr id="4" name="QM_7_BD.55_4#b09266acf?sp=1&amp;vcp=1&amp;pid=1fcb4510a&amp;color=0,0,0&amp;vtp=1&amp;bbb=1&amp;hb=1">
            <a:extLst>
              <a:ext uri="{FF2B5EF4-FFF2-40B4-BE49-F238E27FC236}">
                <a16:creationId xmlns:a16="http://schemas.microsoft.com/office/drawing/2014/main" id="{EF0D92CC-B33A-5BD4-753F-BA6642669F11}"/>
              </a:ext>
            </a:extLst>
          </p:cNvPr>
          <p:cNvSpPr/>
          <p:nvPr/>
        </p:nvSpPr>
        <p:spPr>
          <a:xfrm>
            <a:off x="502920" y="5860950"/>
            <a:ext cx="11183112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听黄巫之言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李陵死心塌地投降匈奴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是没说的了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3172521"/>
      </p:ext>
    </p:extLst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4#b09266acf?sp=1&amp;vcp=1&amp;pid=1fcb4510a&amp;color=0,0,0&amp;vtp=1&amp;bbb=1&amp;hb=1">
            <a:extLst>
              <a:ext uri="{FF2B5EF4-FFF2-40B4-BE49-F238E27FC236}">
                <a16:creationId xmlns:a16="http://schemas.microsoft.com/office/drawing/2014/main" id="{DEE81972-C479-02BB-653B-482926B360B3}"/>
              </a:ext>
            </a:extLst>
          </p:cNvPr>
          <p:cNvSpPr/>
          <p:nvPr/>
        </p:nvSpPr>
        <p:spPr>
          <a:xfrm>
            <a:off x="502920" y="909425"/>
            <a:ext cx="11183112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暴怒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全家抄斩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灭门九族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哎呀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巫觋之言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安能凭信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倘若灭门九族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岂不绝了李陵归来之路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细论起来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李陵之败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也因孤军深入未有援兵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未有援兵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你是说李陵之败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责在国舅贰师将军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臣无此意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太史令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你不要徇了私情枉了国法呀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我与李陵各尽职守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从未登堂过府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私情二字从何说起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听说你写的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太史公书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里有一篇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李广列传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你既然称颂李陵的爷爷李广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你跟李陵能没交情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分明是欺君罔上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写史就须录实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欺君罔上之人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倒有一个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你说谁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3" name="QM_7_BD.55_5#b09266acf?sp=1&amp;vcp=1&amp;pid=1fcb4510a&amp;color=0,0,0&amp;vtp=1&amp;bbb=1&amp;hb=1">
            <a:extLst>
              <a:ext uri="{FF2B5EF4-FFF2-40B4-BE49-F238E27FC236}">
                <a16:creationId xmlns:a16="http://schemas.microsoft.com/office/drawing/2014/main" id="{C047FAAD-ABA4-80F1-E164-821CDCD2F8A9}"/>
              </a:ext>
            </a:extLst>
          </p:cNvPr>
          <p:cNvSpPr/>
          <p:nvPr/>
        </p:nvSpPr>
        <p:spPr>
          <a:xfrm>
            <a:off x="502920" y="5446295"/>
            <a:ext cx="11183112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就是你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你不要反咬一口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2688637"/>
      </p:ext>
    </p:extLst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5#b09266acf?sp=1&amp;vcp=1&amp;pid=1fcb4510a&amp;color=0,0,0&amp;vtp=1&amp;bbb=1&amp;hb=1">
            <a:extLst>
              <a:ext uri="{FF2B5EF4-FFF2-40B4-BE49-F238E27FC236}">
                <a16:creationId xmlns:a16="http://schemas.microsoft.com/office/drawing/2014/main" id="{E60BC1B9-F050-A580-0D67-93A3D000CB3E}"/>
              </a:ext>
            </a:extLst>
          </p:cNvPr>
          <p:cNvSpPr/>
          <p:nvPr/>
        </p:nvSpPr>
        <p:spPr>
          <a:xfrm>
            <a:off x="502920" y="904345"/>
            <a:ext cx="11183112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你身居高位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不报君恩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尽日秾歌艳舞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阿谀逢迎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难道不是欺君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结党营私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巧取豪夺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是罔上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如今长安街市三尺童子纷纷传唱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要当官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珠宝奉献李和嫣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要免罪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黄金孝敬李都尉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先皇有律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受贿贪赃处以极刑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惊慌地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奴才一不问刑狱诉讼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二不管钱财器物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哪儿来的贿赂呢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难道说民谣无据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他司马迁是耍笔杆儿的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笔尖一挥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要编排什么民谣民歌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还不容易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万岁爷不信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请问朝廷大臣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杜卿可知此事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杜周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臣公务繁忙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不曾出入长安街市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实在不知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众卿呢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3" name="QM_7_BD.55_6#b09266acf?sp=1&amp;vcp=1&amp;pid=1fcb4510a&amp;color=0,0,0&amp;vtp=1&amp;bbb=1">
            <a:extLst>
              <a:ext uri="{FF2B5EF4-FFF2-40B4-BE49-F238E27FC236}">
                <a16:creationId xmlns:a16="http://schemas.microsoft.com/office/drawing/2014/main" id="{213F1762-F838-A8B7-854C-2083485CAD47}"/>
              </a:ext>
            </a:extLst>
          </p:cNvPr>
          <p:cNvSpPr/>
          <p:nvPr/>
        </p:nvSpPr>
        <p:spPr>
          <a:xfrm>
            <a:off x="502920" y="4618255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众官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嗫嚅地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臣等不知其详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开疆土平山寇连年用兵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徭役频赋税重民生艰辛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760531346"/>
      </p:ext>
    </p:extLst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6#b09266acf?sp=1&amp;vcp=1&amp;pid=1fcb4510a&amp;color=0,0,0&amp;vtp=1&amp;bbb=1">
            <a:extLst>
              <a:ext uri="{FF2B5EF4-FFF2-40B4-BE49-F238E27FC236}">
                <a16:creationId xmlns:a16="http://schemas.microsoft.com/office/drawing/2014/main" id="{DBB4BB6A-9409-F084-58D7-4FC4942A7D34}"/>
              </a:ext>
            </a:extLst>
          </p:cNvPr>
          <p:cNvSpPr/>
          <p:nvPr/>
        </p:nvSpPr>
        <p:spPr>
          <a:xfrm>
            <a:off x="502920" y="903075"/>
            <a:ext cx="11183112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徇私舞弊无穷尽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贪官污吏应运生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愿陛下亲君子远小人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把朝纲肃整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方保得祖宗基业永世长存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做史官你应当讴歌炎汉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</p:txBody>
      </p:sp>
      <p:sp>
        <p:nvSpPr>
          <p:cNvPr id="3" name="QM_7_BD.55_7#b09266acf?sp=1&amp;vcp=1&amp;pid=1fcb4510a&amp;color=0,0,0&amp;vtp=1&amp;bbb=1">
            <a:extLst>
              <a:ext uri="{FF2B5EF4-FFF2-40B4-BE49-F238E27FC236}">
                <a16:creationId xmlns:a16="http://schemas.microsoft.com/office/drawing/2014/main" id="{97961112-43FF-BFAE-F39A-91C817DFABDC}"/>
              </a:ext>
            </a:extLst>
          </p:cNvPr>
          <p:cNvSpPr/>
          <p:nvPr/>
        </p:nvSpPr>
        <p:spPr>
          <a:xfrm>
            <a:off x="502920" y="3377465"/>
            <a:ext cx="11183112" cy="2933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却为何越职守指点江山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我汉家历百年尧天舜甸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你竟说苛政猛生灵涂炭国运艰难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说什么整朝纲把小人疏远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弦外音分明骂我无道昏君信谗养奸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一定是通李陵预谋叛汉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鼓唇舌呼风雨推波助澜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4289283054"/>
      </p:ext>
    </p:extLst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7#b09266acf?sp=1&amp;vcp=1&amp;pid=1fcb4510a&amp;color=0,0,0&amp;vtp=1&amp;bbb=1">
            <a:extLst>
              <a:ext uri="{FF2B5EF4-FFF2-40B4-BE49-F238E27FC236}">
                <a16:creationId xmlns:a16="http://schemas.microsoft.com/office/drawing/2014/main" id="{C2040BA8-B35A-4880-08F9-6080060952F6}"/>
              </a:ext>
            </a:extLst>
          </p:cNvPr>
          <p:cNvSpPr/>
          <p:nvPr/>
        </p:nvSpPr>
        <p:spPr>
          <a:xfrm>
            <a:off x="502920" y="938000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司马迁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惶恐地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万岁容奏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司马迁为叛将游说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又诽谤孤王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该当何罪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李和嫣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按律当斩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</p:txBody>
      </p:sp>
      <p:sp>
        <p:nvSpPr>
          <p:cNvPr id="3" name="QM_7_BD.55_8#b09266acf?sp=1&amp;vcp=1&amp;pid=1fcb4510a&amp;color=0,0,0&amp;vtp=1&amp;bbb=1">
            <a:extLst>
              <a:ext uri="{FF2B5EF4-FFF2-40B4-BE49-F238E27FC236}">
                <a16:creationId xmlns:a16="http://schemas.microsoft.com/office/drawing/2014/main" id="{9E81FB5E-EB10-4675-C33C-01F99AA98B60}"/>
              </a:ext>
            </a:extLst>
          </p:cNvPr>
          <p:cNvSpPr/>
          <p:nvPr/>
        </p:nvSpPr>
        <p:spPr>
          <a:xfrm>
            <a:off x="502920" y="2175410"/>
            <a:ext cx="11183112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怒冲冲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脱口而出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一庭震恐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司马迁木然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渐冷静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自觉失言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乙】（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扫视臣下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计上心来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杜卿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司马迁交与你这刑狱之官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杜周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遵旨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看天子有悔意进退两难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想必是借助我顺水推船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三尺法本是他皇家刑典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执法官须揣摩圣意御言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我何不一箭三雕运手腕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654724014"/>
      </p:ext>
    </p:extLst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5_9#b09266acf?sp=1&amp;vcp=1&amp;pid=1fcb4510a&amp;color=0,0,0&amp;vtp=1&amp;bbb=1">
            <a:extLst>
              <a:ext uri="{FF2B5EF4-FFF2-40B4-BE49-F238E27FC236}">
                <a16:creationId xmlns:a16="http://schemas.microsoft.com/office/drawing/2014/main" id="{C5C03810-0600-0FE3-D2E0-E562B789C89D}"/>
              </a:ext>
            </a:extLst>
          </p:cNvPr>
          <p:cNvSpPr/>
          <p:nvPr/>
        </p:nvSpPr>
        <p:spPr>
          <a:xfrm>
            <a:off x="502920" y="2208215"/>
            <a:ext cx="11183112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赢得个救友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升官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护龙颜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启奏万岁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司马迁诬罔主上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理当重判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念他世代史官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还望万岁从宽发落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依卿之见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杜周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罢官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留命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押天牢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刘彻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依卿所奏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司马迁押入天牢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听其筹金自赎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如不赎罪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处以宫刑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司马迁跌坐地上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殿前武士剥其衣冠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众官垂首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。）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选自《郭启宏剧作选》，有删改）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935308814"/>
      </p:ext>
    </p:extLst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#b09266acf?vcp=1&amp;pid=1fcb4510a&amp;color=0,0,0&amp;vtp=1&amp;bt=1&amp;bbb=1"/>
          <p:cNvSpPr/>
          <p:nvPr/>
        </p:nvSpPr>
        <p:spPr>
          <a:xfrm>
            <a:off x="502920" y="1675196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【戏剧冲突】</a:t>
            </a:r>
            <a:endParaRPr lang="en-US" altLang="zh-CN" sz="1800" dirty="0"/>
          </a:p>
        </p:txBody>
      </p:sp>
      <p:sp>
        <p:nvSpPr>
          <p:cNvPr id="3" name="QB_8_BD.56_1#ab4fd4047?sp=1&amp;vcp=1&amp;pid=b09266acf&amp;color=0,0,0&amp;vtp=1&amp;bbb=1&amp;hb=1"/>
          <p:cNvSpPr/>
          <p:nvPr/>
        </p:nvSpPr>
        <p:spPr>
          <a:xfrm>
            <a:off x="502920" y="2076643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1.《司马迁》中人物众多，戏剧冲突此起彼伏。梳理全剧，概括剧本的主要情节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，并思考这些戏剧冲突是围绕什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么展开的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，完成下图。（2分）</a:t>
            </a:r>
            <a:endParaRPr lang="en-US" altLang="zh-CN" dirty="0"/>
          </a:p>
        </p:txBody>
      </p:sp>
      <p:pic>
        <p:nvPicPr>
          <p:cNvPr id="4" name="QB_8_BD.56_2#ab4fd4047?vcp=1&amp;pid=b09266acf&amp;color=0,0,0&amp;tib=255,255,255&amp;vip=14#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2989138"/>
            <a:ext cx="10899648" cy="264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8_AN.57_1#ab4fd4047.blank?vcp=1&amp;pid=b09266acf&amp;color=0,0,0&amp;vpa=14&amp;vtp=1"/>
          <p:cNvSpPr/>
          <p:nvPr/>
        </p:nvSpPr>
        <p:spPr>
          <a:xfrm>
            <a:off x="5614416" y="4056420"/>
            <a:ext cx="1271016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150000"/>
              </a:lnSpc>
            </a:pPr>
            <a:r>
              <a:rPr lang="en-US" altLang="zh-CN" sz="17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李陵兵败被俘如何处理</a:t>
            </a:r>
            <a:endParaRPr lang="en-US" altLang="zh-CN" sz="1700" dirty="0"/>
          </a:p>
        </p:txBody>
      </p:sp>
      <p:sp>
        <p:nvSpPr>
          <p:cNvPr id="7" name="QB_8_AN.58_1#ab4fd4047.blank?vcp=1&amp;pid=b09266acf&amp;color=0,0,0&amp;vpa=15&amp;vtp=1"/>
          <p:cNvSpPr/>
          <p:nvPr/>
        </p:nvSpPr>
        <p:spPr>
          <a:xfrm>
            <a:off x="1252728" y="3471204"/>
            <a:ext cx="312724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>
              <a:lnSpc>
                <a:spcPct val="150000"/>
              </a:lnSpc>
            </a:pPr>
            <a:r>
              <a:rPr lang="en-US" altLang="zh-CN" sz="17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李和嫣说司马迁徇私枉法，司马迁点破李和嫣受贿贪赃（2分）</a:t>
            </a:r>
            <a:endParaRPr lang="en-US" altLang="zh-CN" sz="17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8a4ef0577?vcp=1&amp;pid=b09266acf&amp;color=0,0,0&amp;vtp=1&amp;bt=1&amp;bbb=1"/>
          <p:cNvSpPr/>
          <p:nvPr/>
        </p:nvSpPr>
        <p:spPr>
          <a:xfrm>
            <a:off x="502920" y="2436180"/>
            <a:ext cx="1118311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【戏剧语言】</a:t>
            </a:r>
            <a:endParaRPr lang="en-US" altLang="zh-CN" sz="1800" dirty="0"/>
          </a:p>
        </p:txBody>
      </p:sp>
      <p:sp>
        <p:nvSpPr>
          <p:cNvPr id="3" name="QO_8_BD.59_1#a4c594c85?vcp=1&amp;pid=b09266acf&amp;color=0,0,0&amp;vtp=1&amp;bbb=1"/>
          <p:cNvSpPr/>
          <p:nvPr/>
        </p:nvSpPr>
        <p:spPr>
          <a:xfrm>
            <a:off x="502920" y="283261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2.按要求回答下列问题。（4分）</a:t>
            </a:r>
            <a:endParaRPr lang="en-US" altLang="zh-CN" sz="1800" dirty="0"/>
          </a:p>
        </p:txBody>
      </p:sp>
      <p:sp>
        <p:nvSpPr>
          <p:cNvPr id="4" name="QO_9_BD.60_1#d64b40c6f?vcp=1&amp;pid=a4c594c85&amp;color=0,0,0&amp;vtp=1&amp;bbb=1"/>
          <p:cNvSpPr/>
          <p:nvPr/>
        </p:nvSpPr>
        <p:spPr>
          <a:xfrm>
            <a:off x="502920" y="3238375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（1）为文中甲处补充场面描写。（2分）</a:t>
            </a:r>
            <a:endParaRPr lang="en-US" altLang="zh-CN" sz="1800" dirty="0"/>
          </a:p>
        </p:txBody>
      </p:sp>
      <p:sp>
        <p:nvSpPr>
          <p:cNvPr id="5" name="QO_9_AN.61_1#d64b40c6f?vcp=1&amp;pid=a4c594c85&amp;color=0,0,0&amp;vtp=1&amp;bbb=1"/>
          <p:cNvSpPr/>
          <p:nvPr/>
        </p:nvSpPr>
        <p:spPr>
          <a:xfrm>
            <a:off x="502920" y="364414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【示例】鸦雀无声，众官肃立，空气仿佛凝固住（2分）</a:t>
            </a:r>
            <a:endParaRPr lang="en-US" altLang="zh-CN" sz="1800" dirty="0"/>
          </a:p>
        </p:txBody>
      </p:sp>
      <p:sp>
        <p:nvSpPr>
          <p:cNvPr id="6" name="QO_9_BD.62_1#1ba190d84?vcp=1&amp;pid=a4c594c85&amp;color=0,0,0&amp;vtp=1&amp;bbb=1"/>
          <p:cNvSpPr/>
          <p:nvPr/>
        </p:nvSpPr>
        <p:spPr>
          <a:xfrm>
            <a:off x="502920" y="4049905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（2）为文中乙处补充此刻刘彻的心理。（2分）</a:t>
            </a:r>
            <a:endParaRPr lang="en-US" altLang="zh-CN" sz="1800" dirty="0"/>
          </a:p>
        </p:txBody>
      </p:sp>
      <p:sp>
        <p:nvSpPr>
          <p:cNvPr id="7" name="QO_9_AN.63_1#1ba190d84?vcp=1&amp;pid=a4c594c85&amp;color=0,0,0&amp;vtp=1&amp;bbb=1"/>
          <p:cNvSpPr/>
          <p:nvPr/>
        </p:nvSpPr>
        <p:spPr>
          <a:xfrm>
            <a:off x="502920" y="445567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【示例】司马迁虽出言不逊然而按律却不当斩，但若改口我颜面何存！（2分）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ea34552d2?vcp=1&amp;pid=b09266acf&amp;color=0,0,0&amp;vtp=1&amp;bt=1&amp;bbb=1"/>
          <p:cNvSpPr/>
          <p:nvPr/>
        </p:nvSpPr>
        <p:spPr>
          <a:xfrm>
            <a:off x="502920" y="2858074"/>
            <a:ext cx="1118311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【戏剧手法】</a:t>
            </a:r>
            <a:endParaRPr lang="en-US" altLang="zh-CN" sz="1800" dirty="0"/>
          </a:p>
        </p:txBody>
      </p:sp>
      <p:sp>
        <p:nvSpPr>
          <p:cNvPr id="3" name="QO_8_BD.64_1#3cbb4f77d?vcp=1&amp;pid=b09266acf&amp;color=0,0,0&amp;vtp=1&amp;bbb=1"/>
          <p:cNvSpPr/>
          <p:nvPr/>
        </p:nvSpPr>
        <p:spPr>
          <a:xfrm>
            <a:off x="502920" y="325450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3.舞台说明里特别交代了杜周是“司马迁好友”，请结合相关内容，说说有何用意。（2分）</a:t>
            </a:r>
            <a:endParaRPr lang="en-US" altLang="zh-CN" sz="1800" dirty="0"/>
          </a:p>
        </p:txBody>
      </p:sp>
      <p:sp>
        <p:nvSpPr>
          <p:cNvPr id="4" name="QO_8_AN.65_1#3cbb4f77d?vcp=1&amp;pid=b09266acf&amp;color=0,0,0&amp;vtp=1&amp;bbb=1&amp;hb=1"/>
          <p:cNvSpPr/>
          <p:nvPr/>
        </p:nvSpPr>
        <p:spPr>
          <a:xfrm>
            <a:off x="502920" y="3662301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【示例】杜周口称司马迁为“友”，但行事圆滑，不顾道义，只关注自己的仕途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，作者借此讽刺了以杜周为代表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的官场小人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84b759cec?vcp=1&amp;pid=b09266acf&amp;color=0,0,0&amp;vtp=1&amp;bt=1&amp;bbb=1"/>
          <p:cNvSpPr/>
          <p:nvPr/>
        </p:nvSpPr>
        <p:spPr>
          <a:xfrm>
            <a:off x="502920" y="2428591"/>
            <a:ext cx="1118311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【戏剧评议】</a:t>
            </a:r>
            <a:endParaRPr lang="en-US" altLang="zh-CN" sz="1800" dirty="0"/>
          </a:p>
        </p:txBody>
      </p:sp>
      <p:sp>
        <p:nvSpPr>
          <p:cNvPr id="3" name="QO_8_BD.66_1#51379d4a2?sp=1&amp;vcp=1&amp;pid=b09266acf&amp;color=0,0,0&amp;vtp=1&amp;bbb=1"/>
          <p:cNvSpPr/>
          <p:nvPr/>
        </p:nvSpPr>
        <p:spPr>
          <a:xfrm>
            <a:off x="502920" y="2826864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4.从下面话题中任选一个，围绕本剧进行阐述。（3分）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话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话题二：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话题三：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司马迁之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endParaRPr lang="en-US" altLang="zh-CN" sz="1800" dirty="0"/>
          </a:p>
        </p:txBody>
      </p:sp>
      <p:sp>
        <p:nvSpPr>
          <p:cNvPr id="4" name="QO_8_AN.67_1#51379d4a2?vcp=1&amp;pid=b09266acf&amp;color=0,0,0&amp;vtp=1&amp;bbb=1"/>
          <p:cNvSpPr/>
          <p:nvPr/>
        </p:nvSpPr>
        <p:spPr>
          <a:xfrm>
            <a:off x="502920" y="3649823"/>
            <a:ext cx="11183112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【示例一】司马迁坚守本职工作，记录真实的历史，面对雷霆之威，仍能保持本色，力做真我，体现其“真”。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示例二】司马迁不畏权势，直言敢谏，斥责李和嫣身居高位不报君恩，可见其“勇”。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示例三】司马迁苦劝刘彻体恤民生，整肃朝纲，远离小人，其心系江山社稷，足见其“忠”。（3分）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8ce08201.fixed?vcp=1&amp;pid=189c6060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952bc69c?vcp=1&amp;pid=632656c9b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［2024原创］</a:t>
            </a:r>
            <a:endParaRPr lang="en-US" altLang="zh-CN" sz="2400" dirty="0"/>
          </a:p>
        </p:txBody>
      </p:sp>
      <p:sp>
        <p:nvSpPr>
          <p:cNvPr id="3" name="QM_7_BD.68_1#212a85801?vcp=1&amp;pid=8952bc69c&amp;color=0,0,0&amp;vtp=1&amp;bbb=1"/>
          <p:cNvSpPr/>
          <p:nvPr/>
        </p:nvSpPr>
        <p:spPr>
          <a:xfrm>
            <a:off x="502920" y="1270000"/>
            <a:ext cx="11183112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子夜读信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洛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夫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子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夜的灯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一条未穿衣裳的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河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的信像一尾鱼游来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读水的温暖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读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你额上动人的鳞片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读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江河如读一面镜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读镜中你的笑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如读泡沫</a:t>
            </a:r>
            <a:endParaRPr lang="en-US" altLang="zh-CN" sz="1800" dirty="0"/>
          </a:p>
        </p:txBody>
      </p:sp>
      <p:sp>
        <p:nvSpPr>
          <p:cNvPr id="4" name="QM_7_BD.68_1#212a85801?vcp=1&amp;pid=8952bc69c&amp;color=0,0,0&amp;vtp=1&amp;bbb=1&amp;zzd= 13">
            <a:extLst>
              <a:ext uri="{FF2B5EF4-FFF2-40B4-BE49-F238E27FC236}">
                <a16:creationId xmlns:a16="http://schemas.microsoft.com/office/drawing/2014/main" id="{EC923E9A-6EFD-FD61-40A5-92C5BC83E78D}"/>
              </a:ext>
            </a:extLst>
          </p:cNvPr>
          <p:cNvSpPr/>
          <p:nvPr/>
        </p:nvSpPr>
        <p:spPr>
          <a:xfrm>
            <a:off x="5618258" y="416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7_BD.68_1#212a85801?vcp=1&amp;pid=8952bc69c&amp;color=0,0,0&amp;vtp=1&amp;bbb=1&amp;zzd= 13">
            <a:extLst>
              <a:ext uri="{FF2B5EF4-FFF2-40B4-BE49-F238E27FC236}">
                <a16:creationId xmlns:a16="http://schemas.microsoft.com/office/drawing/2014/main" id="{84B3EA2B-AC0C-2ABE-0C1F-0BF7BA455D6C}"/>
              </a:ext>
            </a:extLst>
          </p:cNvPr>
          <p:cNvSpPr/>
          <p:nvPr/>
        </p:nvSpPr>
        <p:spPr>
          <a:xfrm>
            <a:off x="5846858" y="416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7_BD.68_1#212a85801?vcp=1&amp;pid=8952bc69c&amp;color=0,0,0&amp;vtp=1&amp;bbb=1&amp;zzd= 13">
            <a:extLst>
              <a:ext uri="{FF2B5EF4-FFF2-40B4-BE49-F238E27FC236}">
                <a16:creationId xmlns:a16="http://schemas.microsoft.com/office/drawing/2014/main" id="{B8545F65-6A45-9416-A00F-D79362228B3B}"/>
              </a:ext>
            </a:extLst>
          </p:cNvPr>
          <p:cNvSpPr/>
          <p:nvPr/>
        </p:nvSpPr>
        <p:spPr>
          <a:xfrm>
            <a:off x="6075458" y="416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7_BD.68_1#212a85801?vcp=1&amp;pid=8952bc69c&amp;color=0,0,0&amp;vtp=1&amp;bbb=1&amp;zzd= 13">
            <a:extLst>
              <a:ext uri="{FF2B5EF4-FFF2-40B4-BE49-F238E27FC236}">
                <a16:creationId xmlns:a16="http://schemas.microsoft.com/office/drawing/2014/main" id="{92FDD5D6-6E84-69F3-4228-E2470A868A87}"/>
              </a:ext>
            </a:extLst>
          </p:cNvPr>
          <p:cNvSpPr/>
          <p:nvPr/>
        </p:nvSpPr>
        <p:spPr>
          <a:xfrm>
            <a:off x="6304058" y="416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7_BD.68_1#212a85801?vcp=1&amp;pid=8952bc69c&amp;color=0,0,0&amp;vtp=1&amp;bbb=1&amp;zzd= 13">
            <a:extLst>
              <a:ext uri="{FF2B5EF4-FFF2-40B4-BE49-F238E27FC236}">
                <a16:creationId xmlns:a16="http://schemas.microsoft.com/office/drawing/2014/main" id="{F93BE693-0C08-6617-47E6-D503E0DB0916}"/>
              </a:ext>
            </a:extLst>
          </p:cNvPr>
          <p:cNvSpPr/>
          <p:nvPr/>
        </p:nvSpPr>
        <p:spPr>
          <a:xfrm>
            <a:off x="6532658" y="4165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029CC0C1-2E7A-8D71-9E61-BC878A929005}"/>
              </a:ext>
            </a:extLst>
          </p:cNvPr>
          <p:cNvSpPr/>
          <p:nvPr/>
        </p:nvSpPr>
        <p:spPr>
          <a:xfrm>
            <a:off x="55039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11FAB442-68FB-2821-5E3E-C254AA9C651D}"/>
              </a:ext>
            </a:extLst>
          </p:cNvPr>
          <p:cNvSpPr/>
          <p:nvPr/>
        </p:nvSpPr>
        <p:spPr>
          <a:xfrm>
            <a:off x="57325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6AE0CEB8-AD35-103A-B34D-E04C2EDE6308}"/>
              </a:ext>
            </a:extLst>
          </p:cNvPr>
          <p:cNvSpPr/>
          <p:nvPr/>
        </p:nvSpPr>
        <p:spPr>
          <a:xfrm>
            <a:off x="59611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8DE23FF1-50E0-EC6F-7E62-33B4A8EBB43C}"/>
              </a:ext>
            </a:extLst>
          </p:cNvPr>
          <p:cNvSpPr/>
          <p:nvPr/>
        </p:nvSpPr>
        <p:spPr>
          <a:xfrm>
            <a:off x="61897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58D66566-B994-A916-E070-8EE64AE7285E}"/>
              </a:ext>
            </a:extLst>
          </p:cNvPr>
          <p:cNvSpPr/>
          <p:nvPr/>
        </p:nvSpPr>
        <p:spPr>
          <a:xfrm>
            <a:off x="64183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7_BD.68_1#212a85801?vcp=1&amp;pid=8952bc69c&amp;color=0,0,0&amp;vtp=1&amp;bbb=1&amp;zzd= 19">
            <a:extLst>
              <a:ext uri="{FF2B5EF4-FFF2-40B4-BE49-F238E27FC236}">
                <a16:creationId xmlns:a16="http://schemas.microsoft.com/office/drawing/2014/main" id="{C98FF544-DE9B-5E5E-0B93-AED7E318BD3C}"/>
              </a:ext>
            </a:extLst>
          </p:cNvPr>
          <p:cNvSpPr/>
          <p:nvPr/>
        </p:nvSpPr>
        <p:spPr>
          <a:xfrm>
            <a:off x="6646958" y="5422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M_7_BD.68_1#212a85801?vcp=1&amp;pid=8952bc69c&amp;color=0,0,0&amp;vtp=1&amp;bbb=1&amp;zzd= 21">
            <a:extLst>
              <a:ext uri="{FF2B5EF4-FFF2-40B4-BE49-F238E27FC236}">
                <a16:creationId xmlns:a16="http://schemas.microsoft.com/office/drawing/2014/main" id="{A45AB85C-9C43-3622-6DBB-71460995E9CE}"/>
              </a:ext>
            </a:extLst>
          </p:cNvPr>
          <p:cNvSpPr/>
          <p:nvPr/>
        </p:nvSpPr>
        <p:spPr>
          <a:xfrm>
            <a:off x="5732558" y="57948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M_7_BD.68_1#212a85801?vcp=1&amp;pid=8952bc69c&amp;color=0,0,0&amp;vtp=1&amp;bbb=1&amp;zzd= 21">
            <a:extLst>
              <a:ext uri="{FF2B5EF4-FFF2-40B4-BE49-F238E27FC236}">
                <a16:creationId xmlns:a16="http://schemas.microsoft.com/office/drawing/2014/main" id="{89DEF171-4359-70B8-1ED7-BD4B03DFBB33}"/>
              </a:ext>
            </a:extLst>
          </p:cNvPr>
          <p:cNvSpPr/>
          <p:nvPr/>
        </p:nvSpPr>
        <p:spPr>
          <a:xfrm>
            <a:off x="5961158" y="57948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M_7_BD.68_1#212a85801?vcp=1&amp;pid=8952bc69c&amp;color=0,0,0&amp;vtp=1&amp;bbb=1&amp;zzd= 21">
            <a:extLst>
              <a:ext uri="{FF2B5EF4-FFF2-40B4-BE49-F238E27FC236}">
                <a16:creationId xmlns:a16="http://schemas.microsoft.com/office/drawing/2014/main" id="{8A8D7321-0955-FCB3-A8EF-2CA8CA5D1D7A}"/>
              </a:ext>
            </a:extLst>
          </p:cNvPr>
          <p:cNvSpPr/>
          <p:nvPr/>
        </p:nvSpPr>
        <p:spPr>
          <a:xfrm>
            <a:off x="6189758" y="57948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M_7_BD.68_1#212a85801?vcp=1&amp;pid=8952bc69c&amp;color=0,0,0&amp;vtp=1&amp;bbb=1&amp;zzd= 21">
            <a:extLst>
              <a:ext uri="{FF2B5EF4-FFF2-40B4-BE49-F238E27FC236}">
                <a16:creationId xmlns:a16="http://schemas.microsoft.com/office/drawing/2014/main" id="{EAF9D6FF-E6F3-652F-D60B-F6F604B8CA64}"/>
              </a:ext>
            </a:extLst>
          </p:cNvPr>
          <p:cNvSpPr/>
          <p:nvPr/>
        </p:nvSpPr>
        <p:spPr>
          <a:xfrm>
            <a:off x="6418358" y="579482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69_1#3a11b18c1?vcp=1&amp;pid=212a85801&amp;color=0,0,0&amp;mp=1&amp;vtp=1&amp;bt=1&amp;bbb=1&amp;hb=1"/>
          <p:cNvSpPr/>
          <p:nvPr/>
        </p:nvSpPr>
        <p:spPr>
          <a:xfrm>
            <a:off x="502920" y="2049846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【诗之手法】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这首诗中一个巧妙的比喻显露出了作者的巧思。子夜的灯如“小河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”，因此灯下所读的信就像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同时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，信从远方寄到“我”手中，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与“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的动作具有相似性。（2分）</a:t>
            </a:r>
            <a:endParaRPr lang="en-US" altLang="zh-CN" dirty="0"/>
          </a:p>
        </p:txBody>
      </p:sp>
      <p:sp>
        <p:nvSpPr>
          <p:cNvPr id="3" name="QB_8_AN.70_1#3a11b18c1.blank?vcp=1&amp;pid=212a85801&amp;color=0,0,0&amp;mp=1&amp;vpa=16&amp;vtp=1"/>
          <p:cNvSpPr/>
          <p:nvPr/>
        </p:nvSpPr>
        <p:spPr>
          <a:xfrm>
            <a:off x="11170125" y="2019366"/>
            <a:ext cx="395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鱼</a:t>
            </a:r>
            <a:endParaRPr lang="en-US" altLang="zh-CN" dirty="0"/>
          </a:p>
        </p:txBody>
      </p:sp>
      <p:sp>
        <p:nvSpPr>
          <p:cNvPr id="4" name="QB_8_AN.71_1#3a11b18c1.blank?vcp=1&amp;pid=212a85801&amp;color=0,0,0&amp;mp=1&amp;vpa=17&amp;vtp=1&amp;bbb=1"/>
          <p:cNvSpPr/>
          <p:nvPr/>
        </p:nvSpPr>
        <p:spPr>
          <a:xfrm>
            <a:off x="4013676" y="2417511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游（2分）</a:t>
            </a:r>
            <a:endParaRPr lang="en-US" altLang="zh-CN" dirty="0"/>
          </a:p>
        </p:txBody>
      </p:sp>
      <p:sp>
        <p:nvSpPr>
          <p:cNvPr id="5" name="QO_8_BD.72_1#c8a33714c?vcp=1&amp;pid=212a85801&amp;color=0,0,0&amp;vtp=1&amp;bbb=1&amp;hb=1"/>
          <p:cNvSpPr/>
          <p:nvPr/>
        </p:nvSpPr>
        <p:spPr>
          <a:xfrm>
            <a:off x="502920" y="2871409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【诗之意象】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信中的内容我们无可知晓，但透过意象，我们还是能品读出诗人读信时的情感起伏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。请结合第二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节加点语句加以品析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。（3分）</a:t>
            </a:r>
            <a:endParaRPr lang="en-US" altLang="zh-CN" dirty="0"/>
          </a:p>
        </p:txBody>
      </p:sp>
      <p:sp>
        <p:nvSpPr>
          <p:cNvPr id="6" name="QO_8_AN.73_1#c8a33714c?vcp=1&amp;pid=212a85801&amp;color=0,0,0&amp;vtp=1&amp;bbb=1&amp;hb=1"/>
          <p:cNvSpPr/>
          <p:nvPr/>
        </p:nvSpPr>
        <p:spPr>
          <a:xfrm>
            <a:off x="502920" y="3700909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“读水的温暖”运用通感手法，以触觉写视觉，写出昏黄的灯光给人一种温暖的感觉。“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读镜中你的笑/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如读泡沫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”生动形象地写出诗人通过信中的文字而感受到的来信者的音容笑貌。“江河”如同“一面镜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”，“镜中你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的笑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”如同“泡沫”，作者在想象中又搭建了一层饱含思念情绪和淡淡哀愁的虚景，全诗的情感、格调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、意境得到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升华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fb8e9fb6?vcp=1&amp;pid=052e48b13&amp;color=0,0,0&amp;vtp=1&amp;bt=1&amp;bbb=1"/>
          <p:cNvSpPr/>
          <p:nvPr/>
        </p:nvSpPr>
        <p:spPr>
          <a:xfrm>
            <a:off x="502920" y="896112"/>
            <a:ext cx="11576050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［2023宁波中考］班级开展“小说改编成剧本”的研讨活动，请你参与。（22分）</a:t>
            </a:r>
            <a:endParaRPr lang="en-US" altLang="zh-CN" sz="2400" dirty="0"/>
          </a:p>
        </p:txBody>
      </p:sp>
      <p:sp>
        <p:nvSpPr>
          <p:cNvPr id="3" name="QM_7_BD.1_1#d2796d39d?vcp=1&amp;pid=efb8e9fb6&amp;color=0,0,0&amp;vtp=1&amp;bbb=1"/>
          <p:cNvSpPr/>
          <p:nvPr/>
        </p:nvSpPr>
        <p:spPr>
          <a:xfrm>
            <a:off x="502920" y="1625600"/>
            <a:ext cx="11183112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京剧《范进中举》</a:t>
            </a:r>
            <a:endParaRPr lang="en-US" altLang="zh-CN" sz="1800" dirty="0"/>
          </a:p>
        </p:txBody>
      </p:sp>
      <p:sp>
        <p:nvSpPr>
          <p:cNvPr id="4" name="QM_7_BD.1_2#d2796d39d?sp=1&amp;vcp=1&amp;pid=efb8e9fb6&amp;color=0,0,0&amp;vtp=1&amp;bbb=1"/>
          <p:cNvSpPr/>
          <p:nvPr/>
        </p:nvSpPr>
        <p:spPr>
          <a:xfrm>
            <a:off x="502920" y="1981454"/>
            <a:ext cx="11183112" cy="668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第十三场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掴治（节选）</a:t>
            </a:r>
            <a:endParaRPr lang="en-US" altLang="zh-CN" sz="1800" dirty="0"/>
          </a:p>
          <a:p>
            <a:pPr algn="ctr"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汪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曾祺</a:t>
            </a:r>
            <a:endParaRPr lang="en-US" altLang="zh-CN" sz="1800" dirty="0"/>
          </a:p>
        </p:txBody>
      </p:sp>
      <p:graphicFrame>
        <p:nvGraphicFramePr>
          <p:cNvPr id="9" name="QM_7_BD.1_3#d2796d39d?colgroup=48&amp;vcp=1&amp;pid=efb8e9fb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518689"/>
              </p:ext>
            </p:extLst>
          </p:nvPr>
        </p:nvGraphicFramePr>
        <p:xfrm>
          <a:off x="502920" y="2785999"/>
          <a:ext cx="11164824" cy="364477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4477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时间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紧接前场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地点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集上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人物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顾白内白：范大哥慢走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范进上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披发一绺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失一鞋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脚步浮飘）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哈哈哈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顾白上）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范大哥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范相公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听不见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叫他小名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阿牛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阿牛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范进闻声转面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举止动作转为娃娃生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——此后范进皆载歌载舞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顾白随时配合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各依不同心理感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情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QM_7_BD.1_4#d2796d39d?colgroup=48&amp;vcp=1&amp;pid=efb8e9fb6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47699"/>
              </p:ext>
            </p:extLst>
          </p:nvPr>
        </p:nvGraphicFramePr>
        <p:xfrm>
          <a:off x="502920" y="1069025"/>
          <a:ext cx="11164824" cy="5187950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795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耳边厢又听唤阿牛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你是关清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你是顾白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关清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不错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还认得人哪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小河流水清悠悠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顾白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前言不搭后语啊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范进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水中游鱼来了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小鱼儿摆尾水面皱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作垂钓状）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香铒空垂不上钩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一只蝴蝶飞来了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蝴蝶儿双双分前后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作扑蝶状）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唱）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因风飞过树梢头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黄莺儿枝头来求友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5098</Words>
  <Application>Microsoft Office PowerPoint</Application>
  <PresentationFormat>宽屏</PresentationFormat>
  <Paragraphs>783</Paragraphs>
  <Slides>72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72</vt:i4>
      </vt:variant>
    </vt:vector>
  </HeadingPairs>
  <TitlesOfParts>
    <vt:vector size="80" baseType="lpstr"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尚孙炜</cp:lastModifiedBy>
  <cp:revision>3</cp:revision>
  <dcterms:created xsi:type="dcterms:W3CDTF">2024-10-12T11:31:28Z</dcterms:created>
  <dcterms:modified xsi:type="dcterms:W3CDTF">2024-10-12T12:27:39Z</dcterms:modified>
  <cp:category/>
  <cp:contentStatus/>
</cp:coreProperties>
</file>